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bookmarkIdSeed="5">
  <p:sldMasterIdLst>
    <p:sldMasterId id="2147483725" r:id="rId1"/>
  </p:sldMasterIdLst>
  <p:notesMasterIdLst>
    <p:notesMasterId r:id="rId25"/>
  </p:notesMasterIdLst>
  <p:handoutMasterIdLst>
    <p:handoutMasterId r:id="rId26"/>
  </p:handoutMasterIdLst>
  <p:sldIdLst>
    <p:sldId id="647" r:id="rId2"/>
    <p:sldId id="852" r:id="rId3"/>
    <p:sldId id="864" r:id="rId4"/>
    <p:sldId id="873" r:id="rId5"/>
    <p:sldId id="874" r:id="rId6"/>
    <p:sldId id="870" r:id="rId7"/>
    <p:sldId id="879" r:id="rId8"/>
    <p:sldId id="701" r:id="rId9"/>
    <p:sldId id="850" r:id="rId10"/>
    <p:sldId id="855" r:id="rId11"/>
    <p:sldId id="866" r:id="rId12"/>
    <p:sldId id="856" r:id="rId13"/>
    <p:sldId id="857" r:id="rId14"/>
    <p:sldId id="861" r:id="rId15"/>
    <p:sldId id="876" r:id="rId16"/>
    <p:sldId id="700" r:id="rId17"/>
    <p:sldId id="868" r:id="rId18"/>
    <p:sldId id="859" r:id="rId19"/>
    <p:sldId id="878" r:id="rId20"/>
    <p:sldId id="863" r:id="rId21"/>
    <p:sldId id="673" r:id="rId22"/>
    <p:sldId id="867" r:id="rId23"/>
    <p:sldId id="858" r:id="rId24"/>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BEFF"/>
    <a:srgbClr val="0065BD"/>
    <a:srgbClr val="C0C0C0"/>
    <a:srgbClr val="000000"/>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22" autoAdjust="0"/>
    <p:restoredTop sz="62329" autoAdjust="0"/>
  </p:normalViewPr>
  <p:slideViewPr>
    <p:cSldViewPr>
      <p:cViewPr varScale="1">
        <p:scale>
          <a:sx n="65" d="100"/>
          <a:sy n="65" d="100"/>
        </p:scale>
        <p:origin x="1400" y="60"/>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65" d="100"/>
        <a:sy n="165"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‹Nr.›</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‹Nr.›</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GB" sz="1200" kern="1200" dirty="0">
                <a:solidFill>
                  <a:schemeClr val="tx1"/>
                </a:solidFill>
                <a:effectLst/>
                <a:latin typeface="Arial Unicode MS" pitchFamily="34" charset="-128"/>
                <a:ea typeface="+mn-ea"/>
                <a:cs typeface="+mn-cs"/>
              </a:rPr>
              <a:t>These categories can be split up into two contradicting dimensions as agile methods and plan-driven methods have a different focus</a:t>
            </a:r>
          </a:p>
          <a:p>
            <a:pPr marL="171450" indent="-171450">
              <a:buFontTx/>
              <a:buChar char="-"/>
            </a:pPr>
            <a:r>
              <a:rPr lang="en-GB" sz="1200" kern="1200" dirty="0">
                <a:solidFill>
                  <a:schemeClr val="tx1"/>
                </a:solidFill>
                <a:effectLst/>
                <a:latin typeface="Arial Unicode MS" pitchFamily="34" charset="-128"/>
                <a:ea typeface="+mn-ea"/>
                <a:cs typeface="+mn-cs"/>
              </a:rPr>
              <a:t>Meaning that the participants rate in a scale of 6 whether they are rather agile, agile or fully agile or rathe traditional, traditional or fully traditional</a:t>
            </a:r>
          </a:p>
          <a:p>
            <a:pPr marL="171450" indent="-171450">
              <a:buFontTx/>
              <a:buChar char="-"/>
            </a:pPr>
            <a:r>
              <a:rPr lang="en-GB" sz="1200" kern="1200" dirty="0">
                <a:solidFill>
                  <a:schemeClr val="tx1"/>
                </a:solidFill>
                <a:effectLst/>
                <a:latin typeface="Arial Unicode MS" pitchFamily="34" charset="-128"/>
                <a:ea typeface="+mn-ea"/>
                <a:cs typeface="+mn-cs"/>
              </a:rPr>
              <a:t>This is used to describe what the actual state is and to find out what the desired state is. </a:t>
            </a:r>
            <a:endParaRPr lang="de-DE" sz="1200" kern="1200" dirty="0">
              <a:solidFill>
                <a:schemeClr val="tx1"/>
              </a:solidFill>
              <a:effectLst/>
              <a:latin typeface="Arial Unicode MS" pitchFamily="34" charset="-128"/>
              <a:ea typeface="+mn-ea"/>
              <a:cs typeface="+mn-cs"/>
            </a:endParaRPr>
          </a:p>
          <a:p>
            <a:r>
              <a:rPr lang="en-GB" sz="1200" kern="1200" dirty="0">
                <a:solidFill>
                  <a:schemeClr val="tx1"/>
                </a:solidFill>
                <a:effectLst/>
                <a:latin typeface="Arial Unicode MS" pitchFamily="34" charset="-128"/>
                <a:ea typeface="+mn-ea"/>
                <a:cs typeface="+mn-cs"/>
              </a:rPr>
              <a:t>By doing this, the company can reflect critically by answering the questions what they have achieved so far and what they still want to do or whether the final status has already been achieved. </a:t>
            </a:r>
          </a:p>
          <a:p>
            <a:r>
              <a:rPr lang="en-GB" sz="1200" kern="1200" dirty="0">
                <a:solidFill>
                  <a:schemeClr val="tx1"/>
                </a:solidFill>
                <a:effectLst/>
                <a:latin typeface="Arial Unicode MS" pitchFamily="34" charset="-128"/>
                <a:ea typeface="+mn-ea"/>
                <a:cs typeface="+mn-cs"/>
              </a:rPr>
              <a:t>Furthermore, Agile Transformation is made comparable by categories. </a:t>
            </a:r>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11</a:t>
            </a:fld>
            <a:endParaRPr lang="de-DE" dirty="0"/>
          </a:p>
        </p:txBody>
      </p:sp>
    </p:spTree>
    <p:extLst>
      <p:ext uri="{BB962C8B-B14F-4D97-AF65-F5344CB8AC3E}">
        <p14:creationId xmlns:p14="http://schemas.microsoft.com/office/powerpoint/2010/main" val="3763324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Arial Unicode MS" pitchFamily="34" charset="-128"/>
                <a:ea typeface="+mn-ea"/>
                <a:cs typeface="+mn-cs"/>
              </a:rPr>
              <a:t>To pursue the second research question, we use the socio-technical systems theory. </a:t>
            </a:r>
          </a:p>
          <a:p>
            <a:r>
              <a:rPr lang="en-GB" sz="1200" kern="1200" dirty="0">
                <a:solidFill>
                  <a:schemeClr val="tx1"/>
                </a:solidFill>
                <a:effectLst/>
                <a:latin typeface="Arial Unicode MS" pitchFamily="34" charset="-128"/>
                <a:ea typeface="+mn-ea"/>
                <a:cs typeface="+mn-cs"/>
              </a:rPr>
              <a:t>-The theory distinguishes between two interacting systems in a company, the social system and the technical system. --The social system consists of the components persons and structure and the technical system of task and technologies. </a:t>
            </a:r>
          </a:p>
          <a:p>
            <a:r>
              <a:rPr lang="en-GB" sz="1200" kern="1200" dirty="0">
                <a:solidFill>
                  <a:schemeClr val="tx1"/>
                </a:solidFill>
                <a:effectLst/>
                <a:latin typeface="Arial Unicode MS" pitchFamily="34" charset="-128"/>
                <a:ea typeface="+mn-ea"/>
                <a:cs typeface="+mn-cs"/>
              </a:rPr>
              <a:t>-These components are interdependent, i.e. if a task changes, then all other components change as well. </a:t>
            </a:r>
          </a:p>
          <a:p>
            <a:r>
              <a:rPr lang="en-GB" sz="1200" kern="1200" dirty="0">
                <a:solidFill>
                  <a:schemeClr val="tx1"/>
                </a:solidFill>
                <a:effectLst/>
                <a:latin typeface="Arial Unicode MS" pitchFamily="34" charset="-128"/>
                <a:ea typeface="+mn-ea"/>
                <a:cs typeface="+mn-cs"/>
              </a:rPr>
              <a:t>-Theory is used as a guide to analyse changes.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Arial Unicode MS" pitchFamily="34" charset="-128"/>
                <a:ea typeface="+mn-ea"/>
                <a:cs typeface="+mn-cs"/>
              </a:rPr>
              <a:t>-The idea is to describe the effects of transformation using these four dimensions. </a:t>
            </a:r>
          </a:p>
          <a:p>
            <a:endParaRPr lang="en-GB" sz="1200" kern="1200" dirty="0">
              <a:solidFill>
                <a:schemeClr val="tx1"/>
              </a:solidFill>
              <a:effectLst/>
              <a:latin typeface="Arial Unicode MS" pitchFamily="34" charset="-128"/>
              <a:ea typeface="+mn-ea"/>
              <a:cs typeface="+mn-cs"/>
            </a:endParaRPr>
          </a:p>
          <a:p>
            <a:endParaRPr lang="en-GB" sz="1200" kern="1200" dirty="0">
              <a:solidFill>
                <a:schemeClr val="tx1"/>
              </a:solidFill>
              <a:effectLst/>
              <a:latin typeface="Arial Unicode MS" pitchFamily="34" charset="-128"/>
              <a:ea typeface="+mn-ea"/>
              <a:cs typeface="+mn-cs"/>
            </a:endParaRPr>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12</a:t>
            </a:fld>
            <a:endParaRPr lang="de-DE" dirty="0"/>
          </a:p>
        </p:txBody>
      </p:sp>
    </p:spTree>
    <p:extLst>
      <p:ext uri="{BB962C8B-B14F-4D97-AF65-F5344CB8AC3E}">
        <p14:creationId xmlns:p14="http://schemas.microsoft.com/office/powerpoint/2010/main" val="175564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open questions that help to identify success factors, barriers and lessons learned in practice</a:t>
            </a:r>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13</a:t>
            </a:fld>
            <a:endParaRPr lang="de-DE" dirty="0"/>
          </a:p>
        </p:txBody>
      </p:sp>
    </p:spTree>
    <p:extLst>
      <p:ext uri="{BB962C8B-B14F-4D97-AF65-F5344CB8AC3E}">
        <p14:creationId xmlns:p14="http://schemas.microsoft.com/office/powerpoint/2010/main" val="3902621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Movining</a:t>
            </a:r>
            <a:r>
              <a:rPr lang="de-DE" dirty="0"/>
              <a:t> on </a:t>
            </a:r>
            <a:r>
              <a:rPr lang="de-DE" dirty="0" err="1"/>
              <a:t>with</a:t>
            </a:r>
            <a:r>
              <a:rPr lang="de-DE" dirty="0"/>
              <a:t> </a:t>
            </a:r>
            <a:r>
              <a:rPr lang="de-DE" dirty="0" err="1"/>
              <a:t>my</a:t>
            </a:r>
            <a:r>
              <a:rPr lang="de-DE" dirty="0"/>
              <a:t> </a:t>
            </a:r>
            <a:r>
              <a:rPr lang="de-DE" dirty="0" err="1"/>
              <a:t>first</a:t>
            </a:r>
            <a:r>
              <a:rPr lang="de-DE" dirty="0"/>
              <a:t> </a:t>
            </a:r>
            <a:r>
              <a:rPr lang="de-DE" dirty="0" err="1"/>
              <a:t>findings</a:t>
            </a:r>
            <a:r>
              <a:rPr lang="de-DE" dirty="0"/>
              <a:t>;</a:t>
            </a:r>
          </a:p>
          <a:p>
            <a:pPr marL="171450" indent="-171450">
              <a:buFontTx/>
              <a:buChar char="-"/>
            </a:pPr>
            <a:r>
              <a:rPr lang="de-DE" dirty="0"/>
              <a:t>I will </a:t>
            </a:r>
            <a:r>
              <a:rPr lang="de-DE" dirty="0" err="1"/>
              <a:t>show</a:t>
            </a:r>
            <a:r>
              <a:rPr lang="de-DE" dirty="0"/>
              <a:t> </a:t>
            </a:r>
            <a:r>
              <a:rPr lang="de-DE" dirty="0" err="1"/>
              <a:t>you</a:t>
            </a:r>
            <a:r>
              <a:rPr lang="de-DE" dirty="0"/>
              <a:t> </a:t>
            </a:r>
            <a:r>
              <a:rPr lang="de-DE" dirty="0" err="1"/>
              <a:t>the</a:t>
            </a:r>
            <a:r>
              <a:rPr lang="de-DE" dirty="0"/>
              <a:t> </a:t>
            </a:r>
            <a:r>
              <a:rPr lang="de-DE" dirty="0" err="1"/>
              <a:t>findings</a:t>
            </a:r>
            <a:r>
              <a:rPr lang="de-DE" dirty="0"/>
              <a:t> </a:t>
            </a:r>
            <a:r>
              <a:rPr lang="de-DE" dirty="0" err="1"/>
              <a:t>of</a:t>
            </a:r>
            <a:r>
              <a:rPr lang="de-DE" dirty="0"/>
              <a:t> </a:t>
            </a:r>
            <a:r>
              <a:rPr lang="de-DE" dirty="0" err="1"/>
              <a:t>my</a:t>
            </a:r>
            <a:r>
              <a:rPr lang="de-DE" dirty="0"/>
              <a:t> </a:t>
            </a:r>
            <a:r>
              <a:rPr lang="de-DE" dirty="0" err="1"/>
              <a:t>first</a:t>
            </a:r>
            <a:r>
              <a:rPr lang="de-DE" dirty="0"/>
              <a:t> interview on </a:t>
            </a:r>
            <a:r>
              <a:rPr lang="de-DE" dirty="0" err="1"/>
              <a:t>the</a:t>
            </a:r>
            <a:r>
              <a:rPr lang="de-DE" dirty="0"/>
              <a:t> </a:t>
            </a:r>
            <a:r>
              <a:rPr lang="de-DE" dirty="0" err="1"/>
              <a:t>basis</a:t>
            </a:r>
            <a:r>
              <a:rPr lang="de-DE" dirty="0"/>
              <a:t> </a:t>
            </a:r>
            <a:r>
              <a:rPr lang="de-DE" dirty="0" err="1"/>
              <a:t>of</a:t>
            </a:r>
            <a:r>
              <a:rPr lang="de-DE" dirty="0"/>
              <a:t> </a:t>
            </a:r>
            <a:r>
              <a:rPr lang="de-DE" dirty="0" err="1"/>
              <a:t>my</a:t>
            </a:r>
            <a:r>
              <a:rPr lang="de-DE" dirty="0"/>
              <a:t> </a:t>
            </a:r>
            <a:r>
              <a:rPr lang="de-DE" dirty="0" err="1"/>
              <a:t>research</a:t>
            </a:r>
            <a:r>
              <a:rPr lang="de-DE" dirty="0"/>
              <a:t> </a:t>
            </a:r>
            <a:r>
              <a:rPr lang="de-DE" dirty="0" err="1"/>
              <a:t>questions</a:t>
            </a:r>
            <a:endParaRPr lang="de-DE"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14</a:t>
            </a:fld>
            <a:endParaRPr lang="de-DE" dirty="0"/>
          </a:p>
        </p:txBody>
      </p:sp>
    </p:spTree>
    <p:extLst>
      <p:ext uri="{BB962C8B-B14F-4D97-AF65-F5344CB8AC3E}">
        <p14:creationId xmlns:p14="http://schemas.microsoft.com/office/powerpoint/2010/main" val="1703654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Movining</a:t>
            </a:r>
            <a:r>
              <a:rPr lang="de-DE" dirty="0"/>
              <a:t> on </a:t>
            </a:r>
            <a:r>
              <a:rPr lang="de-DE" dirty="0" err="1"/>
              <a:t>with</a:t>
            </a:r>
            <a:r>
              <a:rPr lang="de-DE" dirty="0"/>
              <a:t> </a:t>
            </a:r>
            <a:r>
              <a:rPr lang="de-DE" dirty="0" err="1"/>
              <a:t>my</a:t>
            </a:r>
            <a:r>
              <a:rPr lang="de-DE" dirty="0"/>
              <a:t> </a:t>
            </a:r>
            <a:r>
              <a:rPr lang="de-DE" dirty="0" err="1"/>
              <a:t>first</a:t>
            </a:r>
            <a:r>
              <a:rPr lang="de-DE" dirty="0"/>
              <a:t> </a:t>
            </a:r>
            <a:r>
              <a:rPr lang="de-DE" dirty="0" err="1"/>
              <a:t>findings</a:t>
            </a:r>
            <a:r>
              <a:rPr lang="de-DE" dirty="0"/>
              <a:t>;</a:t>
            </a:r>
          </a:p>
          <a:p>
            <a:pPr marL="171450" indent="-171450">
              <a:buFontTx/>
              <a:buChar char="-"/>
            </a:pPr>
            <a:r>
              <a:rPr lang="de-DE" dirty="0"/>
              <a:t>I will </a:t>
            </a:r>
            <a:r>
              <a:rPr lang="de-DE" dirty="0" err="1"/>
              <a:t>show</a:t>
            </a:r>
            <a:r>
              <a:rPr lang="de-DE" dirty="0"/>
              <a:t> </a:t>
            </a:r>
            <a:r>
              <a:rPr lang="de-DE" dirty="0" err="1"/>
              <a:t>you</a:t>
            </a:r>
            <a:r>
              <a:rPr lang="de-DE" dirty="0"/>
              <a:t> </a:t>
            </a:r>
            <a:r>
              <a:rPr lang="de-DE" dirty="0" err="1"/>
              <a:t>the</a:t>
            </a:r>
            <a:r>
              <a:rPr lang="de-DE" dirty="0"/>
              <a:t> </a:t>
            </a:r>
            <a:r>
              <a:rPr lang="de-DE" dirty="0" err="1"/>
              <a:t>findings</a:t>
            </a:r>
            <a:r>
              <a:rPr lang="de-DE" dirty="0"/>
              <a:t> </a:t>
            </a:r>
            <a:r>
              <a:rPr lang="de-DE" dirty="0" err="1"/>
              <a:t>of</a:t>
            </a:r>
            <a:r>
              <a:rPr lang="de-DE" dirty="0"/>
              <a:t> </a:t>
            </a:r>
            <a:r>
              <a:rPr lang="de-DE" dirty="0" err="1"/>
              <a:t>my</a:t>
            </a:r>
            <a:r>
              <a:rPr lang="de-DE" dirty="0"/>
              <a:t> </a:t>
            </a:r>
            <a:r>
              <a:rPr lang="de-DE" dirty="0" err="1"/>
              <a:t>first</a:t>
            </a:r>
            <a:r>
              <a:rPr lang="de-DE" dirty="0"/>
              <a:t> interview on </a:t>
            </a:r>
            <a:r>
              <a:rPr lang="de-DE" dirty="0" err="1"/>
              <a:t>the</a:t>
            </a:r>
            <a:r>
              <a:rPr lang="de-DE" dirty="0"/>
              <a:t> </a:t>
            </a:r>
            <a:r>
              <a:rPr lang="de-DE" dirty="0" err="1"/>
              <a:t>basis</a:t>
            </a:r>
            <a:r>
              <a:rPr lang="de-DE" dirty="0"/>
              <a:t> </a:t>
            </a:r>
            <a:r>
              <a:rPr lang="de-DE" dirty="0" err="1"/>
              <a:t>of</a:t>
            </a:r>
            <a:r>
              <a:rPr lang="de-DE" dirty="0"/>
              <a:t> </a:t>
            </a:r>
            <a:r>
              <a:rPr lang="de-DE" dirty="0" err="1"/>
              <a:t>my</a:t>
            </a:r>
            <a:r>
              <a:rPr lang="de-DE" dirty="0"/>
              <a:t> </a:t>
            </a:r>
            <a:r>
              <a:rPr lang="de-DE" dirty="0" err="1"/>
              <a:t>research</a:t>
            </a:r>
            <a:r>
              <a:rPr lang="de-DE" dirty="0"/>
              <a:t> </a:t>
            </a:r>
            <a:r>
              <a:rPr lang="de-DE" dirty="0" err="1"/>
              <a:t>questions</a:t>
            </a:r>
            <a:endParaRPr lang="de-DE" dirty="0"/>
          </a:p>
          <a:p>
            <a:pPr marL="171450" indent="-171450">
              <a:buFontTx/>
              <a:buChar char="-"/>
            </a:pPr>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15</a:t>
            </a:fld>
            <a:endParaRPr lang="de-DE" dirty="0"/>
          </a:p>
        </p:txBody>
      </p:sp>
    </p:spTree>
    <p:extLst>
      <p:ext uri="{BB962C8B-B14F-4D97-AF65-F5344CB8AC3E}">
        <p14:creationId xmlns:p14="http://schemas.microsoft.com/office/powerpoint/2010/main" val="3122063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Next </a:t>
            </a:r>
            <a:r>
              <a:rPr lang="de-DE" dirty="0" err="1"/>
              <a:t>steps</a:t>
            </a:r>
            <a:r>
              <a:rPr lang="de-DE" dirty="0"/>
              <a:t>:</a:t>
            </a:r>
          </a:p>
          <a:p>
            <a:pPr marL="171450" indent="-171450">
              <a:buFontTx/>
              <a:buChar char="-"/>
            </a:pPr>
            <a:r>
              <a:rPr lang="de-DE" dirty="0" err="1"/>
              <a:t>Conducting</a:t>
            </a:r>
            <a:r>
              <a:rPr lang="de-DE" dirty="0"/>
              <a:t> </a:t>
            </a:r>
            <a:r>
              <a:rPr lang="de-DE" dirty="0" err="1"/>
              <a:t>interviews</a:t>
            </a:r>
            <a:r>
              <a:rPr lang="de-DE" dirty="0"/>
              <a:t> </a:t>
            </a:r>
            <a:r>
              <a:rPr lang="de-DE" dirty="0" err="1"/>
              <a:t>which</a:t>
            </a:r>
            <a:r>
              <a:rPr lang="de-DE" dirty="0"/>
              <a:t> </a:t>
            </a:r>
            <a:r>
              <a:rPr lang="de-DE" dirty="0" err="1"/>
              <a:t>are</a:t>
            </a:r>
            <a:r>
              <a:rPr lang="de-DE" dirty="0"/>
              <a:t> </a:t>
            </a:r>
            <a:r>
              <a:rPr lang="de-DE" dirty="0" err="1"/>
              <a:t>already</a:t>
            </a:r>
            <a:r>
              <a:rPr lang="de-DE" dirty="0"/>
              <a:t> </a:t>
            </a:r>
            <a:r>
              <a:rPr lang="de-DE" dirty="0" err="1"/>
              <a:t>scheduled</a:t>
            </a:r>
            <a:endParaRPr lang="de-DE" dirty="0"/>
          </a:p>
          <a:p>
            <a:pPr marL="171450" indent="-171450">
              <a:buFontTx/>
              <a:buChar char="-"/>
            </a:pPr>
            <a:r>
              <a:rPr lang="de-DE" dirty="0" err="1"/>
              <a:t>Starting</a:t>
            </a:r>
            <a:r>
              <a:rPr lang="de-DE" dirty="0"/>
              <a:t> </a:t>
            </a:r>
            <a:r>
              <a:rPr lang="de-DE" dirty="0" err="1"/>
              <a:t>as</a:t>
            </a:r>
            <a:r>
              <a:rPr lang="de-DE" dirty="0"/>
              <a:t> </a:t>
            </a:r>
            <a:r>
              <a:rPr lang="de-DE" dirty="0" err="1"/>
              <a:t>soon</a:t>
            </a:r>
            <a:r>
              <a:rPr lang="de-DE" dirty="0"/>
              <a:t> </a:t>
            </a:r>
            <a:r>
              <a:rPr lang="de-DE" dirty="0" err="1"/>
              <a:t>as</a:t>
            </a:r>
            <a:r>
              <a:rPr lang="de-DE" dirty="0"/>
              <a:t> possible </a:t>
            </a:r>
            <a:r>
              <a:rPr lang="de-DE" dirty="0" err="1"/>
              <a:t>with</a:t>
            </a:r>
            <a:r>
              <a:rPr lang="de-DE" dirty="0"/>
              <a:t> </a:t>
            </a:r>
            <a:r>
              <a:rPr lang="de-DE" dirty="0" err="1"/>
              <a:t>the</a:t>
            </a:r>
            <a:r>
              <a:rPr lang="de-DE" dirty="0"/>
              <a:t> </a:t>
            </a:r>
            <a:r>
              <a:rPr lang="de-DE" dirty="0" err="1"/>
              <a:t>data</a:t>
            </a:r>
            <a:r>
              <a:rPr lang="de-DE" dirty="0"/>
              <a:t> </a:t>
            </a:r>
            <a:r>
              <a:rPr lang="de-DE" dirty="0" err="1"/>
              <a:t>analysis</a:t>
            </a:r>
            <a:endParaRPr lang="de-DE" dirty="0"/>
          </a:p>
          <a:p>
            <a:pPr marL="171450" indent="-171450">
              <a:buFontTx/>
              <a:buChar char="-"/>
            </a:pPr>
            <a:r>
              <a:rPr lang="de-DE" dirty="0"/>
              <a:t>And </a:t>
            </a:r>
            <a:r>
              <a:rPr lang="de-DE" dirty="0" err="1"/>
              <a:t>finishing</a:t>
            </a:r>
            <a:r>
              <a:rPr lang="de-DE" dirty="0"/>
              <a:t> </a:t>
            </a:r>
            <a:r>
              <a:rPr lang="de-DE" dirty="0" err="1"/>
              <a:t>my</a:t>
            </a:r>
            <a:r>
              <a:rPr lang="de-DE" dirty="0"/>
              <a:t> </a:t>
            </a:r>
            <a:r>
              <a:rPr lang="de-DE" dirty="0" err="1"/>
              <a:t>thesis</a:t>
            </a:r>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16</a:t>
            </a:fld>
            <a:endParaRPr lang="de-DE" dirty="0"/>
          </a:p>
        </p:txBody>
      </p:sp>
    </p:spTree>
    <p:extLst>
      <p:ext uri="{BB962C8B-B14F-4D97-AF65-F5344CB8AC3E}">
        <p14:creationId xmlns:p14="http://schemas.microsoft.com/office/powerpoint/2010/main" val="1491784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20</a:t>
            </a:fld>
            <a:endParaRPr lang="de-DE" dirty="0"/>
          </a:p>
        </p:txBody>
      </p:sp>
    </p:spTree>
    <p:extLst>
      <p:ext uri="{BB962C8B-B14F-4D97-AF65-F5344CB8AC3E}">
        <p14:creationId xmlns:p14="http://schemas.microsoft.com/office/powerpoint/2010/main" val="2895672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21</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Arial Unicode MS" pitchFamily="34" charset="-128"/>
                <a:ea typeface="+mn-ea"/>
                <a:cs typeface="+mn-cs"/>
              </a:rPr>
              <a:t>-organizations are confronted with challenges by the omnipresent digital transformation</a:t>
            </a:r>
          </a:p>
          <a:p>
            <a:r>
              <a:rPr lang="en-GB" sz="1200" kern="1200" dirty="0">
                <a:solidFill>
                  <a:schemeClr val="tx1"/>
                </a:solidFill>
                <a:effectLst/>
                <a:latin typeface="Arial Unicode MS" pitchFamily="34" charset="-128"/>
                <a:ea typeface="+mn-ea"/>
                <a:cs typeface="+mn-cs"/>
              </a:rPr>
              <a:t>-requires organizations to rethink how they interact with customers, how they define value propositions, leverage data and organize internal operations. </a:t>
            </a:r>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1204570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GB" sz="1200" kern="1200" dirty="0">
                <a:solidFill>
                  <a:schemeClr val="tx1"/>
                </a:solidFill>
                <a:effectLst/>
                <a:latin typeface="Arial Unicode MS" pitchFamily="34" charset="-128"/>
                <a:ea typeface="+mn-ea"/>
                <a:cs typeface="+mn-cs"/>
              </a:rPr>
              <a:t>Competitors develop new products and services using digital technologies</a:t>
            </a:r>
          </a:p>
          <a:p>
            <a:pPr marL="171450" indent="-171450">
              <a:buFontTx/>
              <a:buChar char="-"/>
            </a:pPr>
            <a:r>
              <a:rPr lang="en-GB" sz="1200" kern="1200" dirty="0">
                <a:solidFill>
                  <a:schemeClr val="tx1"/>
                </a:solidFill>
                <a:effectLst/>
                <a:latin typeface="Arial Unicode MS" pitchFamily="34" charset="-128"/>
                <a:ea typeface="+mn-ea"/>
                <a:cs typeface="+mn-cs"/>
              </a:rPr>
              <a:t>Thus…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sz="1200" kern="1200" dirty="0">
                <a:solidFill>
                  <a:schemeClr val="tx1"/>
                </a:solidFill>
                <a:effectLst/>
                <a:latin typeface="Arial Unicode MS" pitchFamily="34" charset="-128"/>
                <a:ea typeface="+mn-ea"/>
                <a:cs typeface="+mn-cs"/>
              </a:rPr>
              <a:t>One popular option to address this challenges is to introduce agile methods</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sz="1200" kern="1200" dirty="0">
                <a:solidFill>
                  <a:schemeClr val="tx1"/>
                </a:solidFill>
                <a:effectLst/>
                <a:latin typeface="Arial Unicode MS" pitchFamily="34" charset="-128"/>
                <a:ea typeface="+mn-ea"/>
                <a:cs typeface="+mn-cs"/>
              </a:rPr>
              <a:t>agile methods promise higher </a:t>
            </a:r>
            <a:r>
              <a:rPr lang="en-GB" sz="1200" kern="1200" dirty="0" err="1">
                <a:solidFill>
                  <a:schemeClr val="tx1"/>
                </a:solidFill>
                <a:effectLst/>
                <a:latin typeface="Arial Unicode MS" pitchFamily="34" charset="-128"/>
                <a:ea typeface="+mn-ea"/>
                <a:cs typeface="+mn-cs"/>
              </a:rPr>
              <a:t>quali</a:t>
            </a:r>
            <a:r>
              <a:rPr lang="de-DE" sz="1200" b="0" i="0" u="none" strike="noStrike" kern="1200" baseline="0" dirty="0" err="1">
                <a:solidFill>
                  <a:schemeClr val="tx1"/>
                </a:solidFill>
                <a:latin typeface="Arial Unicode MS" pitchFamily="34" charset="-128"/>
                <a:ea typeface="+mn-ea"/>
                <a:cs typeface="+mn-cs"/>
              </a:rPr>
              <a:t>ty</a:t>
            </a:r>
            <a:r>
              <a:rPr lang="de-DE" sz="1200" b="0" i="0" u="none" strike="noStrike" kern="1200" baseline="0" dirty="0">
                <a:solidFill>
                  <a:schemeClr val="tx1"/>
                </a:solidFill>
                <a:latin typeface="Arial Unicode MS" pitchFamily="34" charset="-128"/>
                <a:ea typeface="+mn-ea"/>
                <a:cs typeface="+mn-cs"/>
              </a:rPr>
              <a:t> in </a:t>
            </a:r>
            <a:r>
              <a:rPr lang="de-DE" sz="1200" b="0" i="0" u="none" strike="noStrike" kern="1200" baseline="0" dirty="0" err="1">
                <a:solidFill>
                  <a:schemeClr val="tx1"/>
                </a:solidFill>
                <a:latin typeface="Arial Unicode MS" pitchFamily="34" charset="-128"/>
                <a:ea typeface="+mn-ea"/>
                <a:cs typeface="+mn-cs"/>
              </a:rPr>
              <a:t>products</a:t>
            </a:r>
            <a:r>
              <a:rPr lang="de-DE" sz="1200" b="0" i="0" u="none" strike="noStrike" kern="1200" baseline="0" dirty="0">
                <a:solidFill>
                  <a:schemeClr val="tx1"/>
                </a:solidFill>
                <a:latin typeface="Arial Unicode MS" pitchFamily="34" charset="-128"/>
                <a:ea typeface="+mn-ea"/>
                <a:cs typeface="+mn-cs"/>
              </a:rPr>
              <a:t> and </a:t>
            </a:r>
            <a:r>
              <a:rPr lang="de-DE" sz="1200" b="0" i="0" u="none" strike="noStrike" kern="1200" baseline="0" dirty="0" err="1">
                <a:solidFill>
                  <a:schemeClr val="tx1"/>
                </a:solidFill>
                <a:latin typeface="Arial Unicode MS" pitchFamily="34" charset="-128"/>
                <a:ea typeface="+mn-ea"/>
                <a:cs typeface="+mn-cs"/>
              </a:rPr>
              <a:t>higher</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customer</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satisfaction</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by</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short</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iterations</a:t>
            </a:r>
            <a:r>
              <a:rPr lang="de-DE" sz="1200" b="0" i="0" u="none" strike="noStrike" kern="1200" baseline="0" dirty="0">
                <a:solidFill>
                  <a:schemeClr val="tx1"/>
                </a:solidFill>
                <a:latin typeface="Arial Unicode MS" pitchFamily="34" charset="-128"/>
                <a:ea typeface="+mn-ea"/>
                <a:cs typeface="+mn-cs"/>
              </a:rPr>
              <a:t> and </a:t>
            </a:r>
            <a:r>
              <a:rPr lang="de-DE" sz="1200" b="0" i="0" u="none" strike="noStrike" kern="1200" baseline="0" dirty="0" err="1">
                <a:solidFill>
                  <a:schemeClr val="tx1"/>
                </a:solidFill>
                <a:latin typeface="Arial Unicode MS" pitchFamily="34" charset="-128"/>
                <a:ea typeface="+mn-ea"/>
                <a:cs typeface="+mn-cs"/>
              </a:rPr>
              <a:t>continous</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delivery</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active</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customer</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involvement</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deals</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better</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with</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changing</a:t>
            </a:r>
            <a:r>
              <a:rPr lang="de-DE" sz="1200" b="0" i="0" u="none" strike="noStrike" kern="1200" baseline="0" dirty="0">
                <a:solidFill>
                  <a:schemeClr val="tx1"/>
                </a:solidFill>
                <a:latin typeface="Arial Unicode MS" pitchFamily="34" charset="-128"/>
                <a:ea typeface="+mn-ea"/>
                <a:cs typeface="+mn-cs"/>
              </a:rPr>
              <a:t> </a:t>
            </a:r>
            <a:r>
              <a:rPr lang="de-DE" sz="1200" b="0" i="0" u="none" strike="noStrike" kern="1200" baseline="0" dirty="0" err="1">
                <a:solidFill>
                  <a:schemeClr val="tx1"/>
                </a:solidFill>
                <a:latin typeface="Arial Unicode MS" pitchFamily="34" charset="-128"/>
                <a:ea typeface="+mn-ea"/>
                <a:cs typeface="+mn-cs"/>
              </a:rPr>
              <a:t>requirements</a:t>
            </a:r>
            <a:endParaRPr lang="de-DE" sz="1200" b="0" i="0" u="none" strike="noStrike" kern="1200" baseline="0" dirty="0">
              <a:solidFill>
                <a:schemeClr val="tx1"/>
              </a:solidFill>
              <a:latin typeface="Arial Unicode MS" pitchFamily="34" charset="-128"/>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Arial Unicode MS" pitchFamily="34" charset="-128"/>
              <a:ea typeface="+mn-ea"/>
              <a:cs typeface="+mn-cs"/>
            </a:endParaRPr>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341907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sz="1200" kern="1200" dirty="0">
                <a:solidFill>
                  <a:schemeClr val="tx1"/>
                </a:solidFill>
                <a:effectLst/>
                <a:latin typeface="Arial Unicode MS" pitchFamily="34" charset="-128"/>
                <a:ea typeface="+mn-ea"/>
                <a:cs typeface="+mn-cs"/>
              </a:rPr>
              <a:t>Companies adapt the agile methods to their needs and not only are the methods applied by firms outside the IT and software industry but also employed beyond their traditional application areas like IT related projects and software development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sz="1200" kern="1200" dirty="0">
                <a:solidFill>
                  <a:schemeClr val="tx1"/>
                </a:solidFill>
                <a:effectLst/>
                <a:latin typeface="Arial Unicode MS" pitchFamily="34" charset="-128"/>
                <a:ea typeface="+mn-ea"/>
                <a:cs typeface="+mn-cs"/>
              </a:rPr>
              <a:t>Wider application areas allow an overarching implementation of agile methods within firms, which leads to the large-scale application of agile methods</a:t>
            </a:r>
          </a:p>
          <a:p>
            <a:r>
              <a:rPr lang="en-GB" sz="1200" kern="1200" dirty="0">
                <a:solidFill>
                  <a:schemeClr val="tx1"/>
                </a:solidFill>
                <a:effectLst/>
                <a:latin typeface="Arial Unicode MS" pitchFamily="34" charset="-128"/>
                <a:ea typeface="+mn-ea"/>
                <a:cs typeface="+mn-cs"/>
              </a:rPr>
              <a:t>- In order to succeed at the large-scale application, the organization’s processes, policies, and culture must all reflect agile values and basically develop an agile mindset</a:t>
            </a:r>
          </a:p>
          <a:p>
            <a:r>
              <a:rPr lang="en-GB" sz="1200" kern="1200" dirty="0">
                <a:solidFill>
                  <a:schemeClr val="tx1"/>
                </a:solidFill>
                <a:effectLst/>
                <a:latin typeface="Arial Unicode MS" pitchFamily="34" charset="-128"/>
                <a:ea typeface="+mn-ea"/>
                <a:cs typeface="+mn-cs"/>
              </a:rPr>
              <a:t>- Their goal is to become agile in the enterprise context which is defined as …</a:t>
            </a:r>
          </a:p>
          <a:p>
            <a:pPr marL="171450" indent="-171450">
              <a:buFontTx/>
              <a:buChar char="-"/>
            </a:pPr>
            <a:r>
              <a:rPr lang="en-GB" sz="1200" kern="1200" dirty="0">
                <a:solidFill>
                  <a:schemeClr val="tx1"/>
                </a:solidFill>
                <a:effectLst/>
                <a:latin typeface="Arial Unicode MS" pitchFamily="34" charset="-128"/>
                <a:ea typeface="+mn-ea"/>
                <a:cs typeface="+mn-cs"/>
              </a:rPr>
              <a:t>And the process to achieve this goal is called the agile transformation</a:t>
            </a:r>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2895271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Where</a:t>
            </a:r>
            <a:r>
              <a:rPr lang="de-DE" dirty="0"/>
              <a:t> </a:t>
            </a:r>
            <a:r>
              <a:rPr lang="de-DE" dirty="0" err="1"/>
              <a:t>the</a:t>
            </a:r>
            <a:r>
              <a:rPr lang="de-DE" dirty="0"/>
              <a:t> </a:t>
            </a:r>
            <a:r>
              <a:rPr lang="de-DE" dirty="0" err="1"/>
              <a:t>transformation</a:t>
            </a:r>
            <a:r>
              <a:rPr lang="de-DE" dirty="0"/>
              <a:t> </a:t>
            </a:r>
            <a:r>
              <a:rPr lang="de-DE" dirty="0" err="1"/>
              <a:t>can</a:t>
            </a:r>
            <a:r>
              <a:rPr lang="de-DE" dirty="0"/>
              <a:t> </a:t>
            </a:r>
            <a:r>
              <a:rPr lang="de-DE" dirty="0" err="1"/>
              <a:t>cover</a:t>
            </a:r>
            <a:r>
              <a:rPr lang="de-DE" dirty="0"/>
              <a:t> a </a:t>
            </a:r>
            <a:r>
              <a:rPr lang="de-DE" dirty="0" err="1"/>
              <a:t>one</a:t>
            </a:r>
            <a:r>
              <a:rPr lang="de-DE" dirty="0"/>
              <a:t>-time </a:t>
            </a:r>
            <a:r>
              <a:rPr lang="de-DE" dirty="0" err="1"/>
              <a:t>big</a:t>
            </a:r>
            <a:r>
              <a:rPr lang="de-DE" dirty="0"/>
              <a:t> bang </a:t>
            </a:r>
            <a:r>
              <a:rPr lang="de-DE" dirty="0" err="1"/>
              <a:t>transfer</a:t>
            </a:r>
            <a:r>
              <a:rPr lang="de-DE" dirty="0"/>
              <a:t> </a:t>
            </a:r>
            <a:r>
              <a:rPr lang="de-DE" dirty="0" err="1"/>
              <a:t>to</a:t>
            </a:r>
            <a:r>
              <a:rPr lang="de-DE" dirty="0"/>
              <a:t> agile </a:t>
            </a:r>
            <a:r>
              <a:rPr lang="de-DE" dirty="0" err="1"/>
              <a:t>methods</a:t>
            </a:r>
            <a:r>
              <a:rPr lang="de-DE" dirty="0"/>
              <a:t> </a:t>
            </a:r>
            <a:r>
              <a:rPr lang="de-DE" dirty="0" err="1"/>
              <a:t>or</a:t>
            </a:r>
            <a:r>
              <a:rPr lang="de-DE" dirty="0"/>
              <a:t> a </a:t>
            </a:r>
            <a:r>
              <a:rPr lang="de-DE" dirty="0" err="1"/>
              <a:t>stepwise</a:t>
            </a:r>
            <a:r>
              <a:rPr lang="de-DE" dirty="0"/>
              <a:t> </a:t>
            </a:r>
            <a:r>
              <a:rPr lang="de-DE" dirty="0" err="1"/>
              <a:t>approach</a:t>
            </a:r>
            <a:r>
              <a:rPr lang="de-DE" dirty="0"/>
              <a:t> </a:t>
            </a:r>
            <a:r>
              <a:rPr lang="de-DE" dirty="0" err="1"/>
              <a:t>where</a:t>
            </a:r>
            <a:r>
              <a:rPr lang="de-DE" dirty="0"/>
              <a:t> an agile </a:t>
            </a:r>
            <a:r>
              <a:rPr lang="de-DE" dirty="0" err="1"/>
              <a:t>pilot</a:t>
            </a:r>
            <a:r>
              <a:rPr lang="de-DE" dirty="0"/>
              <a:t> </a:t>
            </a:r>
            <a:r>
              <a:rPr lang="de-DE" dirty="0" err="1"/>
              <a:t>is</a:t>
            </a:r>
            <a:r>
              <a:rPr lang="de-DE" dirty="0"/>
              <a:t> </a:t>
            </a:r>
            <a:r>
              <a:rPr lang="de-DE" dirty="0" err="1"/>
              <a:t>subsequently</a:t>
            </a:r>
            <a:r>
              <a:rPr lang="de-DE" dirty="0"/>
              <a:t> </a:t>
            </a:r>
            <a:r>
              <a:rPr lang="de-DE" dirty="0" err="1"/>
              <a:t>scaled</a:t>
            </a:r>
            <a:r>
              <a:rPr lang="de-DE" dirty="0"/>
              <a:t> </a:t>
            </a:r>
            <a:r>
              <a:rPr lang="de-DE" dirty="0" err="1"/>
              <a:t>up</a:t>
            </a:r>
            <a:r>
              <a:rPr lang="de-DE" dirty="0"/>
              <a:t> </a:t>
            </a:r>
            <a:r>
              <a:rPr lang="de-DE" dirty="0" err="1"/>
              <a:t>into</a:t>
            </a:r>
            <a:r>
              <a:rPr lang="de-DE" dirty="0"/>
              <a:t> a large </a:t>
            </a:r>
            <a:r>
              <a:rPr lang="de-DE" dirty="0" err="1"/>
              <a:t>setting</a:t>
            </a:r>
            <a:endParaRPr lang="de-DE" dirty="0"/>
          </a:p>
          <a:p>
            <a:r>
              <a:rPr lang="de-DE" dirty="0" err="1"/>
              <a:t>Scaling</a:t>
            </a:r>
            <a:r>
              <a:rPr lang="de-DE" dirty="0"/>
              <a:t> </a:t>
            </a:r>
            <a:r>
              <a:rPr lang="de-DE" dirty="0" err="1"/>
              <a:t>up</a:t>
            </a:r>
            <a:r>
              <a:rPr lang="de-DE" dirty="0"/>
              <a:t>:</a:t>
            </a:r>
          </a:p>
          <a:p>
            <a:pPr marL="171450" indent="-171450">
              <a:buFontTx/>
              <a:buChar char="-"/>
            </a:pPr>
            <a:r>
              <a:rPr lang="de-DE" dirty="0"/>
              <a:t>More organizational </a:t>
            </a:r>
            <a:r>
              <a:rPr lang="de-DE" dirty="0" err="1"/>
              <a:t>members</a:t>
            </a:r>
            <a:r>
              <a:rPr lang="de-DE" dirty="0"/>
              <a:t> </a:t>
            </a:r>
            <a:r>
              <a:rPr lang="de-DE" dirty="0" err="1"/>
              <a:t>employing</a:t>
            </a:r>
            <a:r>
              <a:rPr lang="de-DE" dirty="0"/>
              <a:t> agile </a:t>
            </a:r>
            <a:r>
              <a:rPr lang="de-DE" dirty="0" err="1"/>
              <a:t>methods</a:t>
            </a:r>
            <a:endParaRPr lang="de-DE" dirty="0"/>
          </a:p>
          <a:p>
            <a:pPr marL="171450" indent="-171450">
              <a:buFontTx/>
              <a:buChar char="-"/>
            </a:pPr>
            <a:r>
              <a:rPr lang="de-DE" dirty="0" err="1"/>
              <a:t>Extending</a:t>
            </a:r>
            <a:r>
              <a:rPr lang="de-DE" dirty="0"/>
              <a:t> </a:t>
            </a:r>
            <a:r>
              <a:rPr lang="de-DE" dirty="0" err="1"/>
              <a:t>the</a:t>
            </a:r>
            <a:r>
              <a:rPr lang="de-DE" dirty="0"/>
              <a:t> </a:t>
            </a:r>
            <a:r>
              <a:rPr lang="de-DE" dirty="0" err="1"/>
              <a:t>application</a:t>
            </a:r>
            <a:r>
              <a:rPr lang="de-DE" dirty="0"/>
              <a:t> </a:t>
            </a:r>
            <a:r>
              <a:rPr lang="de-DE" dirty="0" err="1"/>
              <a:t>of</a:t>
            </a:r>
            <a:r>
              <a:rPr lang="de-DE" dirty="0"/>
              <a:t> agile </a:t>
            </a:r>
            <a:r>
              <a:rPr lang="de-DE" dirty="0" err="1"/>
              <a:t>methods</a:t>
            </a:r>
            <a:r>
              <a:rPr lang="de-DE" dirty="0"/>
              <a:t> </a:t>
            </a:r>
            <a:r>
              <a:rPr lang="de-DE" dirty="0" err="1"/>
              <a:t>within</a:t>
            </a:r>
            <a:r>
              <a:rPr lang="de-DE" dirty="0"/>
              <a:t> </a:t>
            </a:r>
            <a:r>
              <a:rPr lang="de-DE" dirty="0" err="1"/>
              <a:t>the</a:t>
            </a:r>
            <a:r>
              <a:rPr lang="de-DE" dirty="0"/>
              <a:t> firm </a:t>
            </a:r>
          </a:p>
          <a:p>
            <a:pPr marL="171450" indent="-171450">
              <a:buFontTx/>
              <a:buChar char="-"/>
            </a:pPr>
            <a:r>
              <a:rPr lang="de-DE" dirty="0" err="1"/>
              <a:t>Deepening</a:t>
            </a:r>
            <a:r>
              <a:rPr lang="de-DE" dirty="0"/>
              <a:t> </a:t>
            </a:r>
            <a:r>
              <a:rPr lang="de-DE" dirty="0" err="1"/>
              <a:t>the</a:t>
            </a:r>
            <a:r>
              <a:rPr lang="de-DE" dirty="0"/>
              <a:t> </a:t>
            </a:r>
            <a:r>
              <a:rPr lang="de-DE" dirty="0" err="1"/>
              <a:t>application</a:t>
            </a:r>
            <a:r>
              <a:rPr lang="de-DE" dirty="0"/>
              <a:t> </a:t>
            </a:r>
            <a:r>
              <a:rPr lang="de-DE" dirty="0" err="1"/>
              <a:t>of</a:t>
            </a:r>
            <a:r>
              <a:rPr lang="de-DE" dirty="0"/>
              <a:t> agile </a:t>
            </a:r>
            <a:r>
              <a:rPr lang="de-DE" dirty="0" err="1"/>
              <a:t>methods</a:t>
            </a:r>
            <a:r>
              <a:rPr lang="de-DE" dirty="0"/>
              <a:t> </a:t>
            </a:r>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6</a:t>
            </a:fld>
            <a:endParaRPr lang="de-DE" dirty="0"/>
          </a:p>
        </p:txBody>
      </p:sp>
    </p:spTree>
    <p:extLst>
      <p:ext uri="{BB962C8B-B14F-4D97-AF65-F5344CB8AC3E}">
        <p14:creationId xmlns:p14="http://schemas.microsoft.com/office/powerpoint/2010/main" val="2839983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 Large-scale agile transformations entail unprecedented challenges for organizations</a:t>
            </a:r>
          </a:p>
          <a:p>
            <a:pPr marL="171450" indent="-171450">
              <a:buFontTx/>
              <a:buChar char="-"/>
            </a:pPr>
            <a:r>
              <a:rPr lang="en-US" dirty="0"/>
              <a:t>There also some success factors for conducting large-scale agile transformations, e.g., ....</a:t>
            </a:r>
          </a:p>
          <a:p>
            <a:r>
              <a:rPr lang="de-DE" dirty="0"/>
              <a:t>Goal </a:t>
            </a:r>
            <a:r>
              <a:rPr lang="de-DE" dirty="0" err="1"/>
              <a:t>of</a:t>
            </a:r>
            <a:r>
              <a:rPr lang="de-DE" dirty="0"/>
              <a:t> </a:t>
            </a:r>
            <a:r>
              <a:rPr lang="de-DE" dirty="0" err="1"/>
              <a:t>this</a:t>
            </a:r>
            <a:r>
              <a:rPr lang="de-DE" dirty="0"/>
              <a:t> </a:t>
            </a:r>
            <a:r>
              <a:rPr lang="de-DE" dirty="0" err="1"/>
              <a:t>thesis</a:t>
            </a:r>
            <a:r>
              <a:rPr lang="de-DE" dirty="0"/>
              <a:t> </a:t>
            </a:r>
            <a:r>
              <a:rPr lang="de-DE" dirty="0" err="1"/>
              <a:t>is</a:t>
            </a:r>
            <a:r>
              <a:rPr lang="de-DE" dirty="0"/>
              <a:t> </a:t>
            </a:r>
            <a:r>
              <a:rPr lang="de-DE" dirty="0" err="1"/>
              <a:t>to</a:t>
            </a:r>
            <a:r>
              <a:rPr lang="de-DE" dirty="0"/>
              <a:t> </a:t>
            </a:r>
            <a:r>
              <a:rPr lang="de-DE" dirty="0" err="1"/>
              <a:t>address</a:t>
            </a:r>
            <a:r>
              <a:rPr lang="de-DE" dirty="0"/>
              <a:t> </a:t>
            </a:r>
            <a:r>
              <a:rPr lang="de-DE" dirty="0" err="1"/>
              <a:t>the</a:t>
            </a:r>
            <a:r>
              <a:rPr lang="de-DE" dirty="0"/>
              <a:t> </a:t>
            </a:r>
            <a:r>
              <a:rPr lang="de-DE" dirty="0" err="1"/>
              <a:t>research</a:t>
            </a:r>
            <a:r>
              <a:rPr lang="de-DE" dirty="0"/>
              <a:t> </a:t>
            </a:r>
            <a:r>
              <a:rPr lang="de-DE" dirty="0" err="1"/>
              <a:t>gap</a:t>
            </a:r>
            <a:r>
              <a:rPr lang="de-DE" dirty="0"/>
              <a:t>.</a:t>
            </a:r>
          </a:p>
          <a:p>
            <a:r>
              <a:rPr lang="de-DE" dirty="0"/>
              <a:t>But </a:t>
            </a:r>
            <a:r>
              <a:rPr lang="de-DE" dirty="0" err="1"/>
              <a:t>before</a:t>
            </a:r>
            <a:r>
              <a:rPr lang="de-DE" dirty="0"/>
              <a:t> </a:t>
            </a:r>
            <a:r>
              <a:rPr lang="de-DE" dirty="0" err="1"/>
              <a:t>moving</a:t>
            </a:r>
            <a:r>
              <a:rPr lang="de-DE" dirty="0"/>
              <a:t> on </a:t>
            </a:r>
            <a:r>
              <a:rPr lang="de-DE" dirty="0" err="1"/>
              <a:t>with</a:t>
            </a:r>
            <a:r>
              <a:rPr lang="de-DE" dirty="0"/>
              <a:t> </a:t>
            </a:r>
            <a:r>
              <a:rPr lang="de-DE" dirty="0" err="1"/>
              <a:t>my</a:t>
            </a:r>
            <a:r>
              <a:rPr lang="de-DE" dirty="0"/>
              <a:t> </a:t>
            </a:r>
            <a:r>
              <a:rPr lang="de-DE" dirty="0" err="1"/>
              <a:t>research</a:t>
            </a:r>
            <a:r>
              <a:rPr lang="de-DE" dirty="0"/>
              <a:t> </a:t>
            </a:r>
            <a:r>
              <a:rPr lang="de-DE" dirty="0" err="1"/>
              <a:t>questions</a:t>
            </a:r>
            <a:r>
              <a:rPr lang="de-DE" dirty="0"/>
              <a:t>, I will </a:t>
            </a:r>
            <a:r>
              <a:rPr lang="de-DE" dirty="0" err="1"/>
              <a:t>shortly</a:t>
            </a:r>
            <a:r>
              <a:rPr lang="de-DE" dirty="0"/>
              <a:t> </a:t>
            </a:r>
            <a:r>
              <a:rPr lang="de-DE" dirty="0" err="1"/>
              <a:t>introduce</a:t>
            </a:r>
            <a:r>
              <a:rPr lang="de-DE" dirty="0"/>
              <a:t> </a:t>
            </a:r>
            <a:r>
              <a:rPr lang="de-DE" dirty="0" err="1"/>
              <a:t>you</a:t>
            </a:r>
            <a:r>
              <a:rPr lang="de-DE" dirty="0"/>
              <a:t> </a:t>
            </a:r>
            <a:r>
              <a:rPr lang="de-DE" dirty="0" err="1"/>
              <a:t>to</a:t>
            </a:r>
            <a:r>
              <a:rPr lang="de-DE" dirty="0"/>
              <a:t> out </a:t>
            </a:r>
            <a:r>
              <a:rPr lang="de-DE" dirty="0" err="1"/>
              <a:t>collaboration</a:t>
            </a:r>
            <a:r>
              <a:rPr lang="de-DE" dirty="0"/>
              <a:t> </a:t>
            </a:r>
            <a:r>
              <a:rPr lang="de-DE" dirty="0" err="1"/>
              <a:t>partner</a:t>
            </a:r>
            <a:endParaRPr lang="de-DE" dirty="0"/>
          </a:p>
          <a:p>
            <a:pPr marL="171450" indent="-171450">
              <a:buFontTx/>
              <a:buChar char="-"/>
            </a:pPr>
            <a:endParaRPr lang="de-DE" dirty="0"/>
          </a:p>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7</a:t>
            </a:fld>
            <a:endParaRPr lang="de-DE" dirty="0"/>
          </a:p>
        </p:txBody>
      </p:sp>
    </p:spTree>
    <p:extLst>
      <p:ext uri="{BB962C8B-B14F-4D97-AF65-F5344CB8AC3E}">
        <p14:creationId xmlns:p14="http://schemas.microsoft.com/office/powerpoint/2010/main" val="1110383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1236230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Identified</a:t>
            </a:r>
            <a:r>
              <a:rPr lang="de-DE" dirty="0"/>
              <a:t> </a:t>
            </a:r>
            <a:r>
              <a:rPr lang="de-DE" dirty="0" err="1"/>
              <a:t>research</a:t>
            </a:r>
            <a:r>
              <a:rPr lang="de-DE" dirty="0"/>
              <a:t> </a:t>
            </a:r>
            <a:r>
              <a:rPr lang="de-DE" dirty="0" err="1"/>
              <a:t>gap</a:t>
            </a:r>
            <a:r>
              <a:rPr lang="de-DE" dirty="0"/>
              <a:t> </a:t>
            </a:r>
            <a:r>
              <a:rPr lang="de-DE" dirty="0" err="1"/>
              <a:t>leads</a:t>
            </a:r>
            <a:r>
              <a:rPr lang="de-DE" dirty="0"/>
              <a:t> </a:t>
            </a:r>
            <a:r>
              <a:rPr lang="de-DE" dirty="0" err="1"/>
              <a:t>me</a:t>
            </a:r>
            <a:r>
              <a:rPr lang="de-DE" dirty="0"/>
              <a:t> </a:t>
            </a:r>
            <a:r>
              <a:rPr lang="de-DE" dirty="0" err="1"/>
              <a:t>to</a:t>
            </a:r>
            <a:r>
              <a:rPr lang="de-DE" dirty="0"/>
              <a:t> </a:t>
            </a:r>
            <a:r>
              <a:rPr lang="de-DE" dirty="0" err="1"/>
              <a:t>my</a:t>
            </a:r>
            <a:r>
              <a:rPr lang="de-DE" dirty="0"/>
              <a:t> </a:t>
            </a:r>
            <a:r>
              <a:rPr lang="de-DE" dirty="0" err="1"/>
              <a:t>resesrch</a:t>
            </a:r>
            <a:r>
              <a:rPr lang="de-DE" dirty="0"/>
              <a:t> </a:t>
            </a:r>
            <a:r>
              <a:rPr lang="de-DE" dirty="0" err="1"/>
              <a:t>questions</a:t>
            </a:r>
            <a:r>
              <a:rPr lang="de-DE" dirty="0"/>
              <a:t>….</a:t>
            </a:r>
          </a:p>
          <a:p>
            <a:r>
              <a:rPr lang="de-DE" dirty="0"/>
              <a:t>All </a:t>
            </a:r>
            <a:r>
              <a:rPr lang="de-DE" dirty="0" err="1"/>
              <a:t>of</a:t>
            </a:r>
            <a:r>
              <a:rPr lang="de-DE" dirty="0"/>
              <a:t> </a:t>
            </a:r>
            <a:r>
              <a:rPr lang="de-DE" dirty="0" err="1"/>
              <a:t>them</a:t>
            </a:r>
            <a:r>
              <a:rPr lang="de-DE" dirty="0"/>
              <a:t> </a:t>
            </a:r>
            <a:r>
              <a:rPr lang="de-DE" dirty="0" err="1"/>
              <a:t>are</a:t>
            </a:r>
            <a:r>
              <a:rPr lang="de-DE" dirty="0"/>
              <a:t> </a:t>
            </a:r>
            <a:r>
              <a:rPr lang="de-DE" dirty="0" err="1"/>
              <a:t>answered</a:t>
            </a:r>
            <a:r>
              <a:rPr lang="de-DE" dirty="0"/>
              <a:t> </a:t>
            </a:r>
            <a:r>
              <a:rPr lang="de-DE" dirty="0" err="1"/>
              <a:t>by</a:t>
            </a:r>
            <a:r>
              <a:rPr lang="de-DE" dirty="0"/>
              <a:t> </a:t>
            </a:r>
            <a:r>
              <a:rPr lang="de-DE" dirty="0" err="1"/>
              <a:t>means</a:t>
            </a:r>
            <a:r>
              <a:rPr lang="de-DE" dirty="0"/>
              <a:t> </a:t>
            </a:r>
            <a:r>
              <a:rPr lang="de-DE" dirty="0" err="1"/>
              <a:t>of</a:t>
            </a:r>
            <a:r>
              <a:rPr lang="de-DE" dirty="0"/>
              <a:t> </a:t>
            </a:r>
            <a:r>
              <a:rPr lang="de-DE" dirty="0" err="1"/>
              <a:t>interviews</a:t>
            </a:r>
            <a:endParaRPr lang="de-DE"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9</a:t>
            </a:fld>
            <a:endParaRPr lang="de-DE" dirty="0"/>
          </a:p>
        </p:txBody>
      </p:sp>
    </p:spTree>
    <p:extLst>
      <p:ext uri="{BB962C8B-B14F-4D97-AF65-F5344CB8AC3E}">
        <p14:creationId xmlns:p14="http://schemas.microsoft.com/office/powerpoint/2010/main" val="3680674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Arial Unicode MS" pitchFamily="34" charset="-128"/>
                <a:ea typeface="+mn-ea"/>
                <a:cs typeface="+mn-cs"/>
              </a:rPr>
              <a:t>In order to pursue the first research question, categories were identified on the basis of a literature review which enable the comparison of organizations according to these categories. -A total of 33 categories were identified</a:t>
            </a:r>
          </a:p>
          <a:p>
            <a:pPr marL="171450" indent="-171450">
              <a:buFontTx/>
              <a:buChar char="-"/>
            </a:pPr>
            <a:r>
              <a:rPr lang="en-GB" sz="1200" kern="1200" dirty="0">
                <a:solidFill>
                  <a:schemeClr val="tx1"/>
                </a:solidFill>
                <a:effectLst/>
                <a:latin typeface="Arial Unicode MS" pitchFamily="34" charset="-128"/>
                <a:ea typeface="+mn-ea"/>
                <a:cs typeface="+mn-cs"/>
              </a:rPr>
              <a:t>This is an excerpt from the categories</a:t>
            </a:r>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10</a:t>
            </a:fld>
            <a:endParaRPr lang="de-DE" dirty="0"/>
          </a:p>
        </p:txBody>
      </p:sp>
    </p:spTree>
    <p:extLst>
      <p:ext uri="{BB962C8B-B14F-4D97-AF65-F5344CB8AC3E}">
        <p14:creationId xmlns:p14="http://schemas.microsoft.com/office/powerpoint/2010/main" val="41502227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431372" y="4211796"/>
            <a:ext cx="1143284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de-DE"/>
              <a:t>21082019 Uluer Vorbesprechung Bachelor's Thesis</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‹Nr.›</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742688"/>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192908"/>
          </a:xfrm>
          <a:prstGeom prst="rect">
            <a:avLst/>
          </a:prstGeom>
          <a:noFill/>
        </p:spPr>
        <p:txBody>
          <a:bodyPr wrap="square" rtlCol="0">
            <a:spAutoFit/>
          </a:bodyPr>
          <a:lstStyle/>
          <a:p>
            <a:r>
              <a:rPr lang="en-US" sz="1050" noProof="1">
                <a:latin typeface="+mn-lt"/>
              </a:rPr>
              <a:t>Technische Universität München</a:t>
            </a:r>
          </a:p>
          <a:p>
            <a:r>
              <a:rPr lang="en-US" sz="1050" noProof="1">
                <a:latin typeface="+mn-lt"/>
              </a:rPr>
              <a:t>Faculty of Informatics</a:t>
            </a:r>
          </a:p>
          <a:p>
            <a:r>
              <a:rPr lang="en-US" sz="1050" noProof="1">
                <a:latin typeface="+mn-lt"/>
              </a:rPr>
              <a:t>Chair of Software Engineering for Business Information Systems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endParaRPr lang="en-US" sz="1050" baseline="0" noProof="1">
              <a:latin typeface="+mn-lt"/>
            </a:endParaRPr>
          </a:p>
          <a:p>
            <a:pPr>
              <a:tabLst>
                <a:tab pos="358775" algn="l"/>
              </a:tabLst>
            </a:pPr>
            <a:r>
              <a:rPr lang="en-US" sz="1050" baseline="0" noProof="1">
                <a:latin typeface="+mn-lt"/>
              </a:rPr>
              <a:t>Tel	+49.89.289.</a:t>
            </a:r>
          </a:p>
          <a:p>
            <a:pPr>
              <a:tabLst>
                <a:tab pos="358775" algn="l"/>
              </a:tabLst>
            </a:pPr>
            <a:r>
              <a:rPr lang="en-US" sz="1050" baseline="0" noProof="1">
                <a:latin typeface="+mn-lt"/>
              </a:rPr>
              <a:t>Fax	+49.89.289.17136</a:t>
            </a:r>
          </a:p>
          <a:p>
            <a:endParaRPr lang="en-US" sz="1050" baseline="0" noProof="1">
              <a:latin typeface="+mn-lt"/>
            </a:endParaRP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2524469" y="5454244"/>
            <a:ext cx="1293429"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59115" y="5932082"/>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21082019 Uluer Vorbesprechung Bachelor's Thesis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21082019 Uluer Vorbesprechung Bachelor's Thesis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de-DE"/>
              <a:t>21082019 Uluer Vorbesprechung Bachelor's Thesis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de-DE"/>
              <a:t>21082019 Uluer Vorbesprechung Bachelor's Thesis</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‹Nr.›</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de-DE" noProof="0"/>
              <a:t>21082019 Uluer Vorbesprechung Bachelor's Thesis</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‹Nr.›</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de-DE"/>
              <a:t>21082019 Uluer Vorbesprechung Bachelor's Thesis</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‹Nr.›</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de-DE"/>
              <a:t>21082019 Uluer Vorbesprechung Bachelor's Thesis</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‹Nr.›</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de-DE"/>
              <a:t>21082019 Uluer Vorbesprechung Bachelor's Thesis</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‹Nr.›</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1371" y="3140967"/>
            <a:ext cx="11432843" cy="1077447"/>
          </a:xfrm>
        </p:spPr>
        <p:txBody>
          <a:bodyPr/>
          <a:lstStyle/>
          <a:p>
            <a:br>
              <a:rPr lang="en-US" dirty="0"/>
            </a:br>
            <a:r>
              <a:rPr lang="en-US" dirty="0"/>
              <a:t>An Empirical Study of a Large-Scale Agile Transformation of an Online Retailer</a:t>
            </a:r>
          </a:p>
        </p:txBody>
      </p:sp>
      <p:sp>
        <p:nvSpPr>
          <p:cNvPr id="16" name="Textplatzhalter 15"/>
          <p:cNvSpPr>
            <a:spLocks noGrp="1"/>
          </p:cNvSpPr>
          <p:nvPr>
            <p:ph type="body" sz="quarter" idx="10"/>
          </p:nvPr>
        </p:nvSpPr>
        <p:spPr/>
        <p:txBody>
          <a:bodyPr/>
          <a:lstStyle/>
          <a:p>
            <a:r>
              <a:rPr lang="en-AU" dirty="0"/>
              <a:t>Melisa Uluer, 02.12.2019, Kick-Off Bachelor’s Thesis</a:t>
            </a:r>
          </a:p>
        </p:txBody>
      </p:sp>
    </p:spTree>
    <p:extLst>
      <p:ext uri="{BB962C8B-B14F-4D97-AF65-F5344CB8AC3E}">
        <p14:creationId xmlns:p14="http://schemas.microsoft.com/office/powerpoint/2010/main" val="168052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069232A-E7F9-4B1E-ADF7-16A530A216B2}"/>
              </a:ext>
            </a:extLst>
          </p:cNvPr>
          <p:cNvSpPr>
            <a:spLocks noGrp="1"/>
          </p:cNvSpPr>
          <p:nvPr>
            <p:ph type="title"/>
          </p:nvPr>
        </p:nvSpPr>
        <p:spPr/>
        <p:txBody>
          <a:bodyPr/>
          <a:lstStyle/>
          <a:p>
            <a:r>
              <a:rPr lang="en-GB"/>
              <a:t>Research Question 1</a:t>
            </a:r>
            <a:endParaRPr lang="en-GB" dirty="0"/>
          </a:p>
        </p:txBody>
      </p:sp>
      <p:sp>
        <p:nvSpPr>
          <p:cNvPr id="4" name="Datumsplatzhalter 3">
            <a:extLst>
              <a:ext uri="{FF2B5EF4-FFF2-40B4-BE49-F238E27FC236}">
                <a16:creationId xmlns:a16="http://schemas.microsoft.com/office/drawing/2014/main" id="{AC09CE4D-9ADD-4B70-AC02-267C130C1371}"/>
              </a:ext>
            </a:extLst>
          </p:cNvPr>
          <p:cNvSpPr>
            <a:spLocks noGrp="1"/>
          </p:cNvSpPr>
          <p:nvPr>
            <p:ph type="dt" sz="half" idx="10"/>
          </p:nvPr>
        </p:nvSpPr>
        <p:spPr/>
        <p:txBody>
          <a:bodyPr/>
          <a:lstStyle/>
          <a:p>
            <a:pPr>
              <a:defRPr/>
            </a:pPr>
            <a:r>
              <a:rPr lang="en-GB"/>
              <a:t>© sebis</a:t>
            </a:r>
            <a:endParaRPr lang="en-GB" dirty="0"/>
          </a:p>
        </p:txBody>
      </p:sp>
      <p:sp>
        <p:nvSpPr>
          <p:cNvPr id="6" name="Foliennummernplatzhalter 5">
            <a:extLst>
              <a:ext uri="{FF2B5EF4-FFF2-40B4-BE49-F238E27FC236}">
                <a16:creationId xmlns:a16="http://schemas.microsoft.com/office/drawing/2014/main" id="{2D6FAAEB-4F98-4B7A-BA74-4C788033492C}"/>
              </a:ext>
            </a:extLst>
          </p:cNvPr>
          <p:cNvSpPr>
            <a:spLocks noGrp="1"/>
          </p:cNvSpPr>
          <p:nvPr>
            <p:ph type="sldNum" sz="quarter" idx="12"/>
          </p:nvPr>
        </p:nvSpPr>
        <p:spPr/>
        <p:txBody>
          <a:bodyPr/>
          <a:lstStyle/>
          <a:p>
            <a:pPr>
              <a:defRPr/>
            </a:pPr>
            <a:fld id="{E201E5CB-5EE0-4EA4-87FF-7D8A79A61969}" type="slidenum">
              <a:rPr lang="en-GB" smtClean="0"/>
              <a:pPr>
                <a:defRPr/>
              </a:pPr>
              <a:t>10</a:t>
            </a:fld>
            <a:endParaRPr lang="en-GB" dirty="0"/>
          </a:p>
        </p:txBody>
      </p:sp>
      <p:sp>
        <p:nvSpPr>
          <p:cNvPr id="2" name="Textfeld 1">
            <a:extLst>
              <a:ext uri="{FF2B5EF4-FFF2-40B4-BE49-F238E27FC236}">
                <a16:creationId xmlns:a16="http://schemas.microsoft.com/office/drawing/2014/main" id="{A5B0B125-2070-45E8-8F34-D2AE3B776B05}"/>
              </a:ext>
            </a:extLst>
          </p:cNvPr>
          <p:cNvSpPr txBox="1"/>
          <p:nvPr/>
        </p:nvSpPr>
        <p:spPr>
          <a:xfrm>
            <a:off x="695400" y="2213529"/>
            <a:ext cx="2908617" cy="98488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marL="285750" indent="-285750">
              <a:buFont typeface="Arial" panose="020B0604020202020204" pitchFamily="34" charset="0"/>
              <a:buChar char="•"/>
            </a:pPr>
            <a:r>
              <a:rPr lang="en-GB" sz="2000" dirty="0">
                <a:latin typeface="Arial" pitchFamily="34" charset="0"/>
              </a:rPr>
              <a:t>Total of 33 categories</a:t>
            </a:r>
          </a:p>
          <a:p>
            <a:pPr marL="285750" indent="-285750">
              <a:buFont typeface="Arial" panose="020B0604020202020204" pitchFamily="34" charset="0"/>
              <a:buChar char="•"/>
            </a:pPr>
            <a:r>
              <a:rPr lang="en-GB" sz="2000" dirty="0">
                <a:latin typeface="Arial" pitchFamily="34" charset="0"/>
              </a:rPr>
              <a:t>Excerpt:</a:t>
            </a:r>
          </a:p>
          <a:p>
            <a:pPr marL="285750" indent="-285750">
              <a:buFont typeface="Arial" panose="020B0604020202020204" pitchFamily="34" charset="0"/>
              <a:buChar char="•"/>
            </a:pPr>
            <a:endParaRPr lang="en-GB" dirty="0">
              <a:latin typeface="Arial" pitchFamily="34" charset="0"/>
            </a:endParaRPr>
          </a:p>
        </p:txBody>
      </p:sp>
      <p:sp>
        <p:nvSpPr>
          <p:cNvPr id="8" name="Textfeld 7">
            <a:extLst>
              <a:ext uri="{FF2B5EF4-FFF2-40B4-BE49-F238E27FC236}">
                <a16:creationId xmlns:a16="http://schemas.microsoft.com/office/drawing/2014/main" id="{45CAAF02-FC11-450C-BCF5-5B2018A6E002}"/>
              </a:ext>
            </a:extLst>
          </p:cNvPr>
          <p:cNvSpPr txBox="1"/>
          <p:nvPr/>
        </p:nvSpPr>
        <p:spPr>
          <a:xfrm>
            <a:off x="11208568" y="6165304"/>
            <a:ext cx="119784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400" i="1" dirty="0">
                <a:latin typeface="Arial" pitchFamily="34" charset="0"/>
              </a:rPr>
              <a:t>[2;4;10;12]</a:t>
            </a:r>
          </a:p>
        </p:txBody>
      </p:sp>
      <p:graphicFrame>
        <p:nvGraphicFramePr>
          <p:cNvPr id="9" name="Tabelle 8">
            <a:extLst>
              <a:ext uri="{FF2B5EF4-FFF2-40B4-BE49-F238E27FC236}">
                <a16:creationId xmlns:a16="http://schemas.microsoft.com/office/drawing/2014/main" id="{B0227926-6A13-4616-B7AB-6907C7232FC3}"/>
              </a:ext>
            </a:extLst>
          </p:cNvPr>
          <p:cNvGraphicFramePr>
            <a:graphicFrameLocks noGrp="1"/>
          </p:cNvGraphicFramePr>
          <p:nvPr>
            <p:extLst>
              <p:ext uri="{D42A27DB-BD31-4B8C-83A1-F6EECF244321}">
                <p14:modId xmlns:p14="http://schemas.microsoft.com/office/powerpoint/2010/main" val="4266542422"/>
              </p:ext>
            </p:extLst>
          </p:nvPr>
        </p:nvGraphicFramePr>
        <p:xfrm>
          <a:off x="1055440" y="3036329"/>
          <a:ext cx="8128000" cy="741680"/>
        </p:xfrm>
        <a:graphic>
          <a:graphicData uri="http://schemas.openxmlformats.org/drawingml/2006/table">
            <a:tbl>
              <a:tblPr firstRow="1" bandRow="1">
                <a:tableStyleId>{C4B1156A-380E-4F78-BDF5-A606A8083BF9}</a:tableStyleId>
              </a:tblPr>
              <a:tblGrid>
                <a:gridCol w="2032000">
                  <a:extLst>
                    <a:ext uri="{9D8B030D-6E8A-4147-A177-3AD203B41FA5}">
                      <a16:colId xmlns:a16="http://schemas.microsoft.com/office/drawing/2014/main" val="2518349937"/>
                    </a:ext>
                  </a:extLst>
                </a:gridCol>
                <a:gridCol w="2032000">
                  <a:extLst>
                    <a:ext uri="{9D8B030D-6E8A-4147-A177-3AD203B41FA5}">
                      <a16:colId xmlns:a16="http://schemas.microsoft.com/office/drawing/2014/main" val="1907928028"/>
                    </a:ext>
                  </a:extLst>
                </a:gridCol>
                <a:gridCol w="2032000">
                  <a:extLst>
                    <a:ext uri="{9D8B030D-6E8A-4147-A177-3AD203B41FA5}">
                      <a16:colId xmlns:a16="http://schemas.microsoft.com/office/drawing/2014/main" val="2829057409"/>
                    </a:ext>
                  </a:extLst>
                </a:gridCol>
                <a:gridCol w="2032000">
                  <a:extLst>
                    <a:ext uri="{9D8B030D-6E8A-4147-A177-3AD203B41FA5}">
                      <a16:colId xmlns:a16="http://schemas.microsoft.com/office/drawing/2014/main" val="3634350090"/>
                    </a:ext>
                  </a:extLst>
                </a:gridCol>
              </a:tblGrid>
              <a:tr h="370840">
                <a:tc>
                  <a:txBody>
                    <a:bodyPr/>
                    <a:lstStyle/>
                    <a:p>
                      <a:r>
                        <a:rPr lang="en-GB" sz="1600" b="0" noProof="0"/>
                        <a:t>Management style</a:t>
                      </a:r>
                    </a:p>
                  </a:txBody>
                  <a:tcPr/>
                </a:tc>
                <a:tc>
                  <a:txBody>
                    <a:bodyPr/>
                    <a:lstStyle/>
                    <a:p>
                      <a:r>
                        <a:rPr lang="en-GB" sz="1600" b="0" noProof="0"/>
                        <a:t>Team location</a:t>
                      </a:r>
                    </a:p>
                  </a:txBody>
                  <a:tcPr/>
                </a:tc>
                <a:tc>
                  <a:txBody>
                    <a:bodyPr/>
                    <a:lstStyle/>
                    <a:p>
                      <a:r>
                        <a:rPr lang="en-GB" sz="1600" b="0" noProof="0" dirty="0"/>
                        <a:t>Project planning</a:t>
                      </a:r>
                    </a:p>
                  </a:txBody>
                  <a:tcPr/>
                </a:tc>
                <a:tc>
                  <a:txBody>
                    <a:bodyPr/>
                    <a:lstStyle/>
                    <a:p>
                      <a:r>
                        <a:rPr lang="en-GB" sz="1600" b="0" noProof="0"/>
                        <a:t>Testing</a:t>
                      </a:r>
                    </a:p>
                  </a:txBody>
                  <a:tcPr/>
                </a:tc>
                <a:extLst>
                  <a:ext uri="{0D108BD9-81ED-4DB2-BD59-A6C34878D82A}">
                    <a16:rowId xmlns:a16="http://schemas.microsoft.com/office/drawing/2014/main" val="936564673"/>
                  </a:ext>
                </a:extLst>
              </a:tr>
              <a:tr h="370840">
                <a:tc>
                  <a:txBody>
                    <a:bodyPr/>
                    <a:lstStyle/>
                    <a:p>
                      <a:r>
                        <a:rPr lang="en-GB" sz="1600" b="0" noProof="0"/>
                        <a:t>Role Assignment</a:t>
                      </a:r>
                    </a:p>
                  </a:txBody>
                  <a:tcPr/>
                </a:tc>
                <a:tc>
                  <a:txBody>
                    <a:bodyPr/>
                    <a:lstStyle/>
                    <a:p>
                      <a:r>
                        <a:rPr lang="en-GB" sz="1600" b="0" noProof="0"/>
                        <a:t>Team size</a:t>
                      </a:r>
                    </a:p>
                  </a:txBody>
                  <a:tcPr/>
                </a:tc>
                <a:tc>
                  <a:txBody>
                    <a:bodyPr/>
                    <a:lstStyle/>
                    <a:p>
                      <a:r>
                        <a:rPr lang="en-GB" sz="1600" b="0" noProof="0"/>
                        <a:t>Documentation</a:t>
                      </a:r>
                    </a:p>
                  </a:txBody>
                  <a:tcPr/>
                </a:tc>
                <a:tc>
                  <a:txBody>
                    <a:bodyPr/>
                    <a:lstStyle/>
                    <a:p>
                      <a:r>
                        <a:rPr lang="en-GB" sz="1600" b="0" noProof="0" dirty="0"/>
                        <a:t>Requirements</a:t>
                      </a:r>
                    </a:p>
                  </a:txBody>
                  <a:tcPr/>
                </a:tc>
                <a:extLst>
                  <a:ext uri="{0D108BD9-81ED-4DB2-BD59-A6C34878D82A}">
                    <a16:rowId xmlns:a16="http://schemas.microsoft.com/office/drawing/2014/main" val="66478706"/>
                  </a:ext>
                </a:extLst>
              </a:tr>
            </a:tbl>
          </a:graphicData>
        </a:graphic>
      </p:graphicFrame>
      <p:grpSp>
        <p:nvGrpSpPr>
          <p:cNvPr id="29" name="Group 7">
            <a:extLst>
              <a:ext uri="{FF2B5EF4-FFF2-40B4-BE49-F238E27FC236}">
                <a16:creationId xmlns:a16="http://schemas.microsoft.com/office/drawing/2014/main" id="{C10293EA-DD6C-46A5-B6AA-E48E906E6676}"/>
              </a:ext>
            </a:extLst>
          </p:cNvPr>
          <p:cNvGrpSpPr/>
          <p:nvPr/>
        </p:nvGrpSpPr>
        <p:grpSpPr>
          <a:xfrm>
            <a:off x="2709128" y="876001"/>
            <a:ext cx="6819308" cy="1243844"/>
            <a:chOff x="517332" y="1736605"/>
            <a:chExt cx="4814495" cy="978136"/>
          </a:xfrm>
        </p:grpSpPr>
        <p:sp>
          <p:nvSpPr>
            <p:cNvPr id="30" name="Shape 1816">
              <a:extLst>
                <a:ext uri="{FF2B5EF4-FFF2-40B4-BE49-F238E27FC236}">
                  <a16:creationId xmlns:a16="http://schemas.microsoft.com/office/drawing/2014/main" id="{C042B9DD-9D7B-48E1-8B57-A67652EA65C2}"/>
                </a:ext>
              </a:extLst>
            </p:cNvPr>
            <p:cNvSpPr/>
            <p:nvPr/>
          </p:nvSpPr>
          <p:spPr>
            <a:xfrm>
              <a:off x="517332" y="1798795"/>
              <a:ext cx="4810656" cy="915946"/>
            </a:xfrm>
            <a:prstGeom prst="rect">
              <a:avLst/>
            </a:prstGeom>
            <a:solidFill>
              <a:schemeClr val="accent5">
                <a:lumMod val="75000"/>
              </a:scheme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31" name="Shape 1816">
              <a:extLst>
                <a:ext uri="{FF2B5EF4-FFF2-40B4-BE49-F238E27FC236}">
                  <a16:creationId xmlns:a16="http://schemas.microsoft.com/office/drawing/2014/main" id="{432FE46F-166D-417F-A661-16C175E1F6E4}"/>
                </a:ext>
              </a:extLst>
            </p:cNvPr>
            <p:cNvSpPr/>
            <p:nvPr/>
          </p:nvSpPr>
          <p:spPr>
            <a:xfrm>
              <a:off x="517332" y="1736605"/>
              <a:ext cx="4814495" cy="916713"/>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nvGrpSpPr>
            <p:cNvPr id="32" name="Group 6">
              <a:extLst>
                <a:ext uri="{FF2B5EF4-FFF2-40B4-BE49-F238E27FC236}">
                  <a16:creationId xmlns:a16="http://schemas.microsoft.com/office/drawing/2014/main" id="{3D1FCA05-8BFB-4C2F-8F6F-3EFA1953F9A1}"/>
                </a:ext>
              </a:extLst>
            </p:cNvPr>
            <p:cNvGrpSpPr/>
            <p:nvPr/>
          </p:nvGrpSpPr>
          <p:grpSpPr>
            <a:xfrm>
              <a:off x="4606650" y="1736605"/>
              <a:ext cx="721338" cy="943729"/>
              <a:chOff x="4606650" y="1831046"/>
              <a:chExt cx="721338" cy="889596"/>
            </a:xfrm>
          </p:grpSpPr>
          <p:sp>
            <p:nvSpPr>
              <p:cNvPr id="34" name="Rectangle 5">
                <a:extLst>
                  <a:ext uri="{FF2B5EF4-FFF2-40B4-BE49-F238E27FC236}">
                    <a16:creationId xmlns:a16="http://schemas.microsoft.com/office/drawing/2014/main" id="{A292F92E-1F0A-42E7-A12C-2438DC32993F}"/>
                  </a:ext>
                </a:extLst>
              </p:cNvPr>
              <p:cNvSpPr/>
              <p:nvPr/>
            </p:nvSpPr>
            <p:spPr>
              <a:xfrm>
                <a:off x="4606650" y="1831046"/>
                <a:ext cx="721338" cy="889596"/>
              </a:xfrm>
              <a:prstGeom prst="rect">
                <a:avLst/>
              </a:prstGeom>
              <a:solidFill>
                <a:srgbClr val="00569B"/>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35" name="Rectangle 117">
                <a:extLst>
                  <a:ext uri="{FF2B5EF4-FFF2-40B4-BE49-F238E27FC236}">
                    <a16:creationId xmlns:a16="http://schemas.microsoft.com/office/drawing/2014/main" id="{DAB7EDB1-4F7D-4B6E-9E3A-5BF6661CBAEE}"/>
                  </a:ext>
                </a:extLst>
              </p:cNvPr>
              <p:cNvSpPr/>
              <p:nvPr/>
            </p:nvSpPr>
            <p:spPr>
              <a:xfrm>
                <a:off x="4641487" y="2063870"/>
                <a:ext cx="655501" cy="433619"/>
              </a:xfrm>
              <a:prstGeom prst="rect">
                <a:avLst/>
              </a:prstGeom>
            </p:spPr>
            <p:txBody>
              <a:bodyPr wrap="none" anchor="ctr">
                <a:spAutoFit/>
              </a:bodyPr>
              <a:lstStyle/>
              <a:p>
                <a:pPr marL="0" marR="0" lvl="0" indent="0" algn="ctr" defTabSz="950885" eaLnBrk="1" fontAlgn="auto" latinLnBrk="0" hangingPunct="1">
                  <a:lnSpc>
                    <a:spcPct val="100000"/>
                  </a:lnSpc>
                  <a:spcBef>
                    <a:spcPts val="0"/>
                  </a:spcBef>
                  <a:spcAft>
                    <a:spcPts val="0"/>
                  </a:spcAft>
                  <a:buClrTx/>
                  <a:buSzTx/>
                  <a:buFontTx/>
                  <a:buNone/>
                  <a:tabLst/>
                  <a:defRPr/>
                </a:pPr>
                <a:r>
                  <a:rPr lang="en-GB" sz="2461" b="1" kern="0">
                    <a:solidFill>
                      <a:srgbClr val="FFFFFF"/>
                    </a:solidFill>
                    <a:latin typeface="Source Sans Pro" charset="0"/>
                    <a:ea typeface="Source Sans Pro" charset="0"/>
                    <a:cs typeface="Source Sans Pro" charset="0"/>
                  </a:rPr>
                  <a:t>RQ</a:t>
                </a: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01</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sp>
          <p:nvSpPr>
            <p:cNvPr id="33" name="Rectangle 120">
              <a:extLst>
                <a:ext uri="{FF2B5EF4-FFF2-40B4-BE49-F238E27FC236}">
                  <a16:creationId xmlns:a16="http://schemas.microsoft.com/office/drawing/2014/main" id="{6E3B340E-2E96-455B-B49E-D5BB09399271}"/>
                </a:ext>
              </a:extLst>
            </p:cNvPr>
            <p:cNvSpPr/>
            <p:nvPr/>
          </p:nvSpPr>
          <p:spPr>
            <a:xfrm>
              <a:off x="542776" y="1862806"/>
              <a:ext cx="4038428" cy="691323"/>
            </a:xfrm>
            <a:prstGeom prst="rect">
              <a:avLst/>
            </a:prstGeom>
          </p:spPr>
          <p:txBody>
            <a:bodyPr wrap="square" anchor="ctr">
              <a:spAutoFit/>
            </a:bodyPr>
            <a:lstStyle/>
            <a:p>
              <a:r>
                <a:rPr lang="en-GB" sz="2000" dirty="0"/>
                <a:t>What is the actual state regarding the large-scale agile transformation at PosterXXL?</a:t>
              </a:r>
            </a:p>
          </p:txBody>
        </p:sp>
      </p:grpSp>
      <p:sp>
        <p:nvSpPr>
          <p:cNvPr id="36" name="Fußzeilenplatzhalter 4">
            <a:extLst>
              <a:ext uri="{FF2B5EF4-FFF2-40B4-BE49-F238E27FC236}">
                <a16:creationId xmlns:a16="http://schemas.microsoft.com/office/drawing/2014/main" id="{55E24C05-F514-4291-A3D6-6D44843B62A0}"/>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227635935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069232A-E7F9-4B1E-ADF7-16A530A216B2}"/>
              </a:ext>
            </a:extLst>
          </p:cNvPr>
          <p:cNvSpPr>
            <a:spLocks noGrp="1"/>
          </p:cNvSpPr>
          <p:nvPr>
            <p:ph type="title"/>
          </p:nvPr>
        </p:nvSpPr>
        <p:spPr/>
        <p:txBody>
          <a:bodyPr/>
          <a:lstStyle/>
          <a:p>
            <a:r>
              <a:rPr lang="en-GB"/>
              <a:t>Research Question 1</a:t>
            </a:r>
            <a:endParaRPr lang="en-GB" dirty="0"/>
          </a:p>
        </p:txBody>
      </p:sp>
      <p:sp>
        <p:nvSpPr>
          <p:cNvPr id="4" name="Datumsplatzhalter 3">
            <a:extLst>
              <a:ext uri="{FF2B5EF4-FFF2-40B4-BE49-F238E27FC236}">
                <a16:creationId xmlns:a16="http://schemas.microsoft.com/office/drawing/2014/main" id="{AC09CE4D-9ADD-4B70-AC02-267C130C1371}"/>
              </a:ext>
            </a:extLst>
          </p:cNvPr>
          <p:cNvSpPr>
            <a:spLocks noGrp="1"/>
          </p:cNvSpPr>
          <p:nvPr>
            <p:ph type="dt" sz="half" idx="10"/>
          </p:nvPr>
        </p:nvSpPr>
        <p:spPr/>
        <p:txBody>
          <a:bodyPr/>
          <a:lstStyle/>
          <a:p>
            <a:pPr>
              <a:defRPr/>
            </a:pPr>
            <a:r>
              <a:rPr lang="en-GB"/>
              <a:t>© sebis</a:t>
            </a:r>
            <a:endParaRPr lang="en-GB" dirty="0"/>
          </a:p>
        </p:txBody>
      </p:sp>
      <p:sp>
        <p:nvSpPr>
          <p:cNvPr id="6" name="Foliennummernplatzhalter 5">
            <a:extLst>
              <a:ext uri="{FF2B5EF4-FFF2-40B4-BE49-F238E27FC236}">
                <a16:creationId xmlns:a16="http://schemas.microsoft.com/office/drawing/2014/main" id="{2D6FAAEB-4F98-4B7A-BA74-4C788033492C}"/>
              </a:ext>
            </a:extLst>
          </p:cNvPr>
          <p:cNvSpPr>
            <a:spLocks noGrp="1"/>
          </p:cNvSpPr>
          <p:nvPr>
            <p:ph type="sldNum" sz="quarter" idx="12"/>
          </p:nvPr>
        </p:nvSpPr>
        <p:spPr/>
        <p:txBody>
          <a:bodyPr/>
          <a:lstStyle/>
          <a:p>
            <a:pPr>
              <a:defRPr/>
            </a:pPr>
            <a:fld id="{E201E5CB-5EE0-4EA4-87FF-7D8A79A61969}" type="slidenum">
              <a:rPr lang="en-GB" smtClean="0"/>
              <a:pPr>
                <a:defRPr/>
              </a:pPr>
              <a:t>11</a:t>
            </a:fld>
            <a:endParaRPr lang="en-GB" dirty="0"/>
          </a:p>
        </p:txBody>
      </p:sp>
      <p:sp>
        <p:nvSpPr>
          <p:cNvPr id="2" name="Textfeld 1">
            <a:extLst>
              <a:ext uri="{FF2B5EF4-FFF2-40B4-BE49-F238E27FC236}">
                <a16:creationId xmlns:a16="http://schemas.microsoft.com/office/drawing/2014/main" id="{A5B0B125-2070-45E8-8F34-D2AE3B776B05}"/>
              </a:ext>
            </a:extLst>
          </p:cNvPr>
          <p:cNvSpPr txBox="1"/>
          <p:nvPr/>
        </p:nvSpPr>
        <p:spPr>
          <a:xfrm>
            <a:off x="695400" y="2213529"/>
            <a:ext cx="2908617" cy="98488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marL="285750" indent="-285750">
              <a:buFont typeface="Arial" panose="020B0604020202020204" pitchFamily="34" charset="0"/>
              <a:buChar char="•"/>
            </a:pPr>
            <a:r>
              <a:rPr lang="en-GB" sz="2000" dirty="0">
                <a:latin typeface="Arial" pitchFamily="34" charset="0"/>
              </a:rPr>
              <a:t>Total of 33 categories</a:t>
            </a:r>
          </a:p>
          <a:p>
            <a:pPr marL="285750" indent="-285750">
              <a:buFont typeface="Arial" panose="020B0604020202020204" pitchFamily="34" charset="0"/>
              <a:buChar char="•"/>
            </a:pPr>
            <a:r>
              <a:rPr lang="en-GB" sz="2000" dirty="0">
                <a:latin typeface="Arial" pitchFamily="34" charset="0"/>
              </a:rPr>
              <a:t>Excerpt:</a:t>
            </a:r>
          </a:p>
          <a:p>
            <a:pPr marL="285750" indent="-285750">
              <a:buFont typeface="Arial" panose="020B0604020202020204" pitchFamily="34" charset="0"/>
              <a:buChar char="•"/>
            </a:pPr>
            <a:endParaRPr lang="en-GB" dirty="0">
              <a:latin typeface="Arial" pitchFamily="34" charset="0"/>
            </a:endParaRPr>
          </a:p>
        </p:txBody>
      </p:sp>
      <p:graphicFrame>
        <p:nvGraphicFramePr>
          <p:cNvPr id="9" name="Tabelle 8">
            <a:extLst>
              <a:ext uri="{FF2B5EF4-FFF2-40B4-BE49-F238E27FC236}">
                <a16:creationId xmlns:a16="http://schemas.microsoft.com/office/drawing/2014/main" id="{B0227926-6A13-4616-B7AB-6907C7232FC3}"/>
              </a:ext>
            </a:extLst>
          </p:cNvPr>
          <p:cNvGraphicFramePr>
            <a:graphicFrameLocks noGrp="1"/>
          </p:cNvGraphicFramePr>
          <p:nvPr>
            <p:extLst>
              <p:ext uri="{D42A27DB-BD31-4B8C-83A1-F6EECF244321}">
                <p14:modId xmlns:p14="http://schemas.microsoft.com/office/powerpoint/2010/main" val="710780906"/>
              </p:ext>
            </p:extLst>
          </p:nvPr>
        </p:nvGraphicFramePr>
        <p:xfrm>
          <a:off x="1044665" y="3764999"/>
          <a:ext cx="8128000" cy="741680"/>
        </p:xfrm>
        <a:graphic>
          <a:graphicData uri="http://schemas.openxmlformats.org/drawingml/2006/table">
            <a:tbl>
              <a:tblPr firstRow="1" bandRow="1">
                <a:tableStyleId>{C4B1156A-380E-4F78-BDF5-A606A8083BF9}</a:tableStyleId>
              </a:tblPr>
              <a:tblGrid>
                <a:gridCol w="2032000">
                  <a:extLst>
                    <a:ext uri="{9D8B030D-6E8A-4147-A177-3AD203B41FA5}">
                      <a16:colId xmlns:a16="http://schemas.microsoft.com/office/drawing/2014/main" val="2518349937"/>
                    </a:ext>
                  </a:extLst>
                </a:gridCol>
                <a:gridCol w="2032000">
                  <a:extLst>
                    <a:ext uri="{9D8B030D-6E8A-4147-A177-3AD203B41FA5}">
                      <a16:colId xmlns:a16="http://schemas.microsoft.com/office/drawing/2014/main" val="1907928028"/>
                    </a:ext>
                  </a:extLst>
                </a:gridCol>
                <a:gridCol w="2032000">
                  <a:extLst>
                    <a:ext uri="{9D8B030D-6E8A-4147-A177-3AD203B41FA5}">
                      <a16:colId xmlns:a16="http://schemas.microsoft.com/office/drawing/2014/main" val="2829057409"/>
                    </a:ext>
                  </a:extLst>
                </a:gridCol>
                <a:gridCol w="2032000">
                  <a:extLst>
                    <a:ext uri="{9D8B030D-6E8A-4147-A177-3AD203B41FA5}">
                      <a16:colId xmlns:a16="http://schemas.microsoft.com/office/drawing/2014/main" val="3634350090"/>
                    </a:ext>
                  </a:extLst>
                </a:gridCol>
              </a:tblGrid>
              <a:tr h="370840">
                <a:tc>
                  <a:txBody>
                    <a:bodyPr/>
                    <a:lstStyle/>
                    <a:p>
                      <a:r>
                        <a:rPr lang="en-GB" sz="1600" b="0" noProof="0"/>
                        <a:t>Management style</a:t>
                      </a:r>
                    </a:p>
                  </a:txBody>
                  <a:tcPr/>
                </a:tc>
                <a:tc>
                  <a:txBody>
                    <a:bodyPr/>
                    <a:lstStyle/>
                    <a:p>
                      <a:r>
                        <a:rPr lang="en-GB" sz="1600" b="0" noProof="0"/>
                        <a:t>Team location</a:t>
                      </a:r>
                    </a:p>
                  </a:txBody>
                  <a:tcPr/>
                </a:tc>
                <a:tc>
                  <a:txBody>
                    <a:bodyPr/>
                    <a:lstStyle/>
                    <a:p>
                      <a:r>
                        <a:rPr lang="en-GB" sz="1600" b="0" noProof="0" dirty="0"/>
                        <a:t>Project planning</a:t>
                      </a:r>
                    </a:p>
                  </a:txBody>
                  <a:tcPr/>
                </a:tc>
                <a:tc>
                  <a:txBody>
                    <a:bodyPr/>
                    <a:lstStyle/>
                    <a:p>
                      <a:r>
                        <a:rPr lang="en-GB" sz="1600" b="0" noProof="0"/>
                        <a:t>Testing</a:t>
                      </a:r>
                    </a:p>
                  </a:txBody>
                  <a:tcPr/>
                </a:tc>
                <a:extLst>
                  <a:ext uri="{0D108BD9-81ED-4DB2-BD59-A6C34878D82A}">
                    <a16:rowId xmlns:a16="http://schemas.microsoft.com/office/drawing/2014/main" val="936564673"/>
                  </a:ext>
                </a:extLst>
              </a:tr>
              <a:tr h="370840">
                <a:tc>
                  <a:txBody>
                    <a:bodyPr/>
                    <a:lstStyle/>
                    <a:p>
                      <a:r>
                        <a:rPr lang="en-GB" sz="1600" b="0" noProof="0"/>
                        <a:t>Role Assignment</a:t>
                      </a:r>
                    </a:p>
                  </a:txBody>
                  <a:tcPr/>
                </a:tc>
                <a:tc>
                  <a:txBody>
                    <a:bodyPr/>
                    <a:lstStyle/>
                    <a:p>
                      <a:r>
                        <a:rPr lang="en-GB" sz="1600" b="0" noProof="0"/>
                        <a:t>Team size</a:t>
                      </a:r>
                    </a:p>
                  </a:txBody>
                  <a:tcPr/>
                </a:tc>
                <a:tc>
                  <a:txBody>
                    <a:bodyPr/>
                    <a:lstStyle/>
                    <a:p>
                      <a:r>
                        <a:rPr lang="en-GB" sz="1600" b="0" noProof="0"/>
                        <a:t>Documentation</a:t>
                      </a:r>
                    </a:p>
                  </a:txBody>
                  <a:tcPr/>
                </a:tc>
                <a:tc>
                  <a:txBody>
                    <a:bodyPr/>
                    <a:lstStyle/>
                    <a:p>
                      <a:r>
                        <a:rPr lang="en-GB" sz="1600" b="0" noProof="0" dirty="0"/>
                        <a:t>Requirements</a:t>
                      </a:r>
                    </a:p>
                  </a:txBody>
                  <a:tcPr/>
                </a:tc>
                <a:extLst>
                  <a:ext uri="{0D108BD9-81ED-4DB2-BD59-A6C34878D82A}">
                    <a16:rowId xmlns:a16="http://schemas.microsoft.com/office/drawing/2014/main" val="66478706"/>
                  </a:ext>
                </a:extLst>
              </a:tr>
            </a:tbl>
          </a:graphicData>
        </a:graphic>
      </p:graphicFrame>
      <p:cxnSp>
        <p:nvCxnSpPr>
          <p:cNvPr id="10" name="Gerade Verbindung mit Pfeil 9">
            <a:extLst>
              <a:ext uri="{FF2B5EF4-FFF2-40B4-BE49-F238E27FC236}">
                <a16:creationId xmlns:a16="http://schemas.microsoft.com/office/drawing/2014/main" id="{CFA6B8DF-1B54-4174-B4E3-DA9EE18C6F29}"/>
              </a:ext>
            </a:extLst>
          </p:cNvPr>
          <p:cNvCxnSpPr/>
          <p:nvPr/>
        </p:nvCxnSpPr>
        <p:spPr bwMode="auto">
          <a:xfrm flipH="1" flipV="1">
            <a:off x="7587495" y="3392310"/>
            <a:ext cx="360040" cy="36004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1" name="Gerade Verbindung mit Pfeil 20">
            <a:extLst>
              <a:ext uri="{FF2B5EF4-FFF2-40B4-BE49-F238E27FC236}">
                <a16:creationId xmlns:a16="http://schemas.microsoft.com/office/drawing/2014/main" id="{0C9CFFD6-1FE5-4860-865F-91C4EC867E1E}"/>
              </a:ext>
            </a:extLst>
          </p:cNvPr>
          <p:cNvCxnSpPr>
            <a:cxnSpLocks/>
          </p:cNvCxnSpPr>
          <p:nvPr/>
        </p:nvCxnSpPr>
        <p:spPr bwMode="auto">
          <a:xfrm flipV="1">
            <a:off x="8099935" y="3388185"/>
            <a:ext cx="423664" cy="364166"/>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2" name="Gerade Verbindung mit Pfeil 21">
            <a:extLst>
              <a:ext uri="{FF2B5EF4-FFF2-40B4-BE49-F238E27FC236}">
                <a16:creationId xmlns:a16="http://schemas.microsoft.com/office/drawing/2014/main" id="{EE0D6F4E-B67E-48A9-B3E1-16DB49C1D952}"/>
              </a:ext>
            </a:extLst>
          </p:cNvPr>
          <p:cNvCxnSpPr/>
          <p:nvPr/>
        </p:nvCxnSpPr>
        <p:spPr bwMode="auto">
          <a:xfrm flipH="1" flipV="1">
            <a:off x="5582030" y="3392310"/>
            <a:ext cx="360040" cy="36004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3" name="Gerade Verbindung mit Pfeil 22">
            <a:extLst>
              <a:ext uri="{FF2B5EF4-FFF2-40B4-BE49-F238E27FC236}">
                <a16:creationId xmlns:a16="http://schemas.microsoft.com/office/drawing/2014/main" id="{37180146-DE1A-48F8-BB00-116CC6186BFF}"/>
              </a:ext>
            </a:extLst>
          </p:cNvPr>
          <p:cNvCxnSpPr>
            <a:cxnSpLocks/>
          </p:cNvCxnSpPr>
          <p:nvPr/>
        </p:nvCxnSpPr>
        <p:spPr bwMode="auto">
          <a:xfrm flipV="1">
            <a:off x="6094470" y="3388185"/>
            <a:ext cx="423664" cy="364166"/>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4" name="Gerade Verbindung mit Pfeil 23">
            <a:extLst>
              <a:ext uri="{FF2B5EF4-FFF2-40B4-BE49-F238E27FC236}">
                <a16:creationId xmlns:a16="http://schemas.microsoft.com/office/drawing/2014/main" id="{C37766BD-D278-488D-B66C-483FAB0D0A75}"/>
              </a:ext>
            </a:extLst>
          </p:cNvPr>
          <p:cNvCxnSpPr/>
          <p:nvPr/>
        </p:nvCxnSpPr>
        <p:spPr bwMode="auto">
          <a:xfrm flipH="1" flipV="1">
            <a:off x="1508448" y="3403656"/>
            <a:ext cx="360040" cy="36004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5" name="Gerade Verbindung mit Pfeil 24">
            <a:extLst>
              <a:ext uri="{FF2B5EF4-FFF2-40B4-BE49-F238E27FC236}">
                <a16:creationId xmlns:a16="http://schemas.microsoft.com/office/drawing/2014/main" id="{B25CA4F7-B54A-4055-83BE-6152E693EA8C}"/>
              </a:ext>
            </a:extLst>
          </p:cNvPr>
          <p:cNvCxnSpPr>
            <a:cxnSpLocks/>
          </p:cNvCxnSpPr>
          <p:nvPr/>
        </p:nvCxnSpPr>
        <p:spPr bwMode="auto">
          <a:xfrm flipV="1">
            <a:off x="2020888" y="3399531"/>
            <a:ext cx="423664" cy="364166"/>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6" name="Gerade Verbindung mit Pfeil 25">
            <a:extLst>
              <a:ext uri="{FF2B5EF4-FFF2-40B4-BE49-F238E27FC236}">
                <a16:creationId xmlns:a16="http://schemas.microsoft.com/office/drawing/2014/main" id="{C7851764-5229-43D1-9F58-697BBED2851F}"/>
              </a:ext>
            </a:extLst>
          </p:cNvPr>
          <p:cNvCxnSpPr/>
          <p:nvPr/>
        </p:nvCxnSpPr>
        <p:spPr bwMode="auto">
          <a:xfrm flipH="1" flipV="1">
            <a:off x="3563192" y="3403655"/>
            <a:ext cx="360040" cy="36004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27" name="Gerade Verbindung mit Pfeil 26">
            <a:extLst>
              <a:ext uri="{FF2B5EF4-FFF2-40B4-BE49-F238E27FC236}">
                <a16:creationId xmlns:a16="http://schemas.microsoft.com/office/drawing/2014/main" id="{FB7F40D8-F133-4ACD-8297-C81A8DE22B96}"/>
              </a:ext>
            </a:extLst>
          </p:cNvPr>
          <p:cNvCxnSpPr>
            <a:cxnSpLocks/>
          </p:cNvCxnSpPr>
          <p:nvPr/>
        </p:nvCxnSpPr>
        <p:spPr bwMode="auto">
          <a:xfrm flipV="1">
            <a:off x="4075632" y="3399530"/>
            <a:ext cx="423664" cy="364166"/>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1" name="Gerade Verbindung mit Pfeil 40">
            <a:extLst>
              <a:ext uri="{FF2B5EF4-FFF2-40B4-BE49-F238E27FC236}">
                <a16:creationId xmlns:a16="http://schemas.microsoft.com/office/drawing/2014/main" id="{7D17BF92-1580-413D-8FD3-DFE82B389BC7}"/>
              </a:ext>
            </a:extLst>
          </p:cNvPr>
          <p:cNvCxnSpPr>
            <a:cxnSpLocks/>
          </p:cNvCxnSpPr>
          <p:nvPr/>
        </p:nvCxnSpPr>
        <p:spPr bwMode="auto">
          <a:xfrm flipH="1">
            <a:off x="1534448" y="4519326"/>
            <a:ext cx="351656" cy="391361"/>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2" name="Gerade Verbindung mit Pfeil 41">
            <a:extLst>
              <a:ext uri="{FF2B5EF4-FFF2-40B4-BE49-F238E27FC236}">
                <a16:creationId xmlns:a16="http://schemas.microsoft.com/office/drawing/2014/main" id="{7F33E89B-704E-4104-B46E-2E74B0050A92}"/>
              </a:ext>
            </a:extLst>
          </p:cNvPr>
          <p:cNvCxnSpPr>
            <a:cxnSpLocks/>
          </p:cNvCxnSpPr>
          <p:nvPr/>
        </p:nvCxnSpPr>
        <p:spPr bwMode="auto">
          <a:xfrm>
            <a:off x="2038504" y="4519327"/>
            <a:ext cx="360040" cy="39136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3" name="Gerade Verbindung mit Pfeil 42">
            <a:extLst>
              <a:ext uri="{FF2B5EF4-FFF2-40B4-BE49-F238E27FC236}">
                <a16:creationId xmlns:a16="http://schemas.microsoft.com/office/drawing/2014/main" id="{D7B9211C-29A1-4933-8AFC-7FF4A1D97A29}"/>
              </a:ext>
            </a:extLst>
          </p:cNvPr>
          <p:cNvCxnSpPr>
            <a:cxnSpLocks/>
          </p:cNvCxnSpPr>
          <p:nvPr/>
        </p:nvCxnSpPr>
        <p:spPr bwMode="auto">
          <a:xfrm flipH="1">
            <a:off x="3581713" y="4528496"/>
            <a:ext cx="351656" cy="391361"/>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4" name="Gerade Verbindung mit Pfeil 43">
            <a:extLst>
              <a:ext uri="{FF2B5EF4-FFF2-40B4-BE49-F238E27FC236}">
                <a16:creationId xmlns:a16="http://schemas.microsoft.com/office/drawing/2014/main" id="{C0795E96-3EBA-4F27-A13B-720117FD7693}"/>
              </a:ext>
            </a:extLst>
          </p:cNvPr>
          <p:cNvCxnSpPr>
            <a:cxnSpLocks/>
          </p:cNvCxnSpPr>
          <p:nvPr/>
        </p:nvCxnSpPr>
        <p:spPr bwMode="auto">
          <a:xfrm>
            <a:off x="4085769" y="4528497"/>
            <a:ext cx="360040" cy="39136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5" name="Gerade Verbindung mit Pfeil 44">
            <a:extLst>
              <a:ext uri="{FF2B5EF4-FFF2-40B4-BE49-F238E27FC236}">
                <a16:creationId xmlns:a16="http://schemas.microsoft.com/office/drawing/2014/main" id="{299894AE-34E7-45BE-94DD-76F2CA0F7F56}"/>
              </a:ext>
            </a:extLst>
          </p:cNvPr>
          <p:cNvCxnSpPr>
            <a:cxnSpLocks/>
          </p:cNvCxnSpPr>
          <p:nvPr/>
        </p:nvCxnSpPr>
        <p:spPr bwMode="auto">
          <a:xfrm flipH="1">
            <a:off x="5636906" y="4506678"/>
            <a:ext cx="351656" cy="391361"/>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6" name="Gerade Verbindung mit Pfeil 45">
            <a:extLst>
              <a:ext uri="{FF2B5EF4-FFF2-40B4-BE49-F238E27FC236}">
                <a16:creationId xmlns:a16="http://schemas.microsoft.com/office/drawing/2014/main" id="{87C70BD8-46D4-4D77-B922-C16DE6113A72}"/>
              </a:ext>
            </a:extLst>
          </p:cNvPr>
          <p:cNvCxnSpPr>
            <a:cxnSpLocks/>
          </p:cNvCxnSpPr>
          <p:nvPr/>
        </p:nvCxnSpPr>
        <p:spPr bwMode="auto">
          <a:xfrm>
            <a:off x="6140962" y="4506679"/>
            <a:ext cx="360040" cy="39136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7" name="Gerade Verbindung mit Pfeil 46">
            <a:extLst>
              <a:ext uri="{FF2B5EF4-FFF2-40B4-BE49-F238E27FC236}">
                <a16:creationId xmlns:a16="http://schemas.microsoft.com/office/drawing/2014/main" id="{7819810F-EDB8-461E-8668-32A8D2537DC8}"/>
              </a:ext>
            </a:extLst>
          </p:cNvPr>
          <p:cNvCxnSpPr>
            <a:cxnSpLocks/>
          </p:cNvCxnSpPr>
          <p:nvPr/>
        </p:nvCxnSpPr>
        <p:spPr bwMode="auto">
          <a:xfrm flipH="1">
            <a:off x="7634848" y="4506678"/>
            <a:ext cx="351656" cy="391361"/>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cxnSp>
        <p:nvCxnSpPr>
          <p:cNvPr id="48" name="Gerade Verbindung mit Pfeil 47">
            <a:extLst>
              <a:ext uri="{FF2B5EF4-FFF2-40B4-BE49-F238E27FC236}">
                <a16:creationId xmlns:a16="http://schemas.microsoft.com/office/drawing/2014/main" id="{13B77A74-A93E-48EF-B570-3025C960FC7C}"/>
              </a:ext>
            </a:extLst>
          </p:cNvPr>
          <p:cNvCxnSpPr>
            <a:cxnSpLocks/>
          </p:cNvCxnSpPr>
          <p:nvPr/>
        </p:nvCxnSpPr>
        <p:spPr bwMode="auto">
          <a:xfrm>
            <a:off x="8138904" y="4506679"/>
            <a:ext cx="360040" cy="391360"/>
          </a:xfrm>
          <a:prstGeom prst="straightConnector1">
            <a:avLst/>
          </a:prstGeom>
          <a:ln>
            <a:headEnd type="none" w="med" len="med"/>
            <a:tailEnd type="triangle"/>
          </a:ln>
        </p:spPr>
        <p:style>
          <a:lnRef idx="2">
            <a:schemeClr val="dk1"/>
          </a:lnRef>
          <a:fillRef idx="0">
            <a:schemeClr val="dk1"/>
          </a:fillRef>
          <a:effectRef idx="1">
            <a:schemeClr val="dk1"/>
          </a:effectRef>
          <a:fontRef idx="minor">
            <a:schemeClr val="tx1"/>
          </a:fontRef>
        </p:style>
      </p:cxnSp>
      <p:sp>
        <p:nvSpPr>
          <p:cNvPr id="49" name="Textfeld 48">
            <a:extLst>
              <a:ext uri="{FF2B5EF4-FFF2-40B4-BE49-F238E27FC236}">
                <a16:creationId xmlns:a16="http://schemas.microsoft.com/office/drawing/2014/main" id="{44AE80CB-3E75-4108-90B9-BA5A009DBE78}"/>
              </a:ext>
            </a:extLst>
          </p:cNvPr>
          <p:cNvSpPr txBox="1"/>
          <p:nvPr/>
        </p:nvSpPr>
        <p:spPr>
          <a:xfrm>
            <a:off x="601026" y="3121428"/>
            <a:ext cx="1358064"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Command and</a:t>
            </a:r>
          </a:p>
          <a:p>
            <a:r>
              <a:rPr lang="en-GB" sz="1400" dirty="0">
                <a:latin typeface="Arial" pitchFamily="34" charset="0"/>
              </a:rPr>
              <a:t> Control</a:t>
            </a:r>
          </a:p>
        </p:txBody>
      </p:sp>
      <p:sp>
        <p:nvSpPr>
          <p:cNvPr id="50" name="Textfeld 49">
            <a:extLst>
              <a:ext uri="{FF2B5EF4-FFF2-40B4-BE49-F238E27FC236}">
                <a16:creationId xmlns:a16="http://schemas.microsoft.com/office/drawing/2014/main" id="{7DA0A612-E7DB-4D20-A37A-2D35F749D7BD}"/>
              </a:ext>
            </a:extLst>
          </p:cNvPr>
          <p:cNvSpPr txBox="1"/>
          <p:nvPr/>
        </p:nvSpPr>
        <p:spPr>
          <a:xfrm>
            <a:off x="2006639" y="3145084"/>
            <a:ext cx="106952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Leadership</a:t>
            </a:r>
          </a:p>
        </p:txBody>
      </p:sp>
      <p:sp>
        <p:nvSpPr>
          <p:cNvPr id="51" name="Textfeld 50">
            <a:extLst>
              <a:ext uri="{FF2B5EF4-FFF2-40B4-BE49-F238E27FC236}">
                <a16:creationId xmlns:a16="http://schemas.microsoft.com/office/drawing/2014/main" id="{C369525E-57B2-4F8E-972E-3C450643E483}"/>
              </a:ext>
            </a:extLst>
          </p:cNvPr>
          <p:cNvSpPr txBox="1"/>
          <p:nvPr/>
        </p:nvSpPr>
        <p:spPr>
          <a:xfrm>
            <a:off x="3087706" y="3143310"/>
            <a:ext cx="101021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distributed</a:t>
            </a:r>
          </a:p>
        </p:txBody>
      </p:sp>
      <p:sp>
        <p:nvSpPr>
          <p:cNvPr id="52" name="Textfeld 51">
            <a:extLst>
              <a:ext uri="{FF2B5EF4-FFF2-40B4-BE49-F238E27FC236}">
                <a16:creationId xmlns:a16="http://schemas.microsoft.com/office/drawing/2014/main" id="{5F133AC2-3252-46A2-8F14-F8EB42B06F5F}"/>
              </a:ext>
            </a:extLst>
          </p:cNvPr>
          <p:cNvSpPr txBox="1"/>
          <p:nvPr/>
        </p:nvSpPr>
        <p:spPr>
          <a:xfrm>
            <a:off x="4184812" y="3117532"/>
            <a:ext cx="99097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collocated</a:t>
            </a:r>
          </a:p>
        </p:txBody>
      </p:sp>
      <p:sp>
        <p:nvSpPr>
          <p:cNvPr id="53" name="Textfeld 52">
            <a:extLst>
              <a:ext uri="{FF2B5EF4-FFF2-40B4-BE49-F238E27FC236}">
                <a16:creationId xmlns:a16="http://schemas.microsoft.com/office/drawing/2014/main" id="{8C5225A5-F437-4B72-8961-C9B943A4CA52}"/>
              </a:ext>
            </a:extLst>
          </p:cNvPr>
          <p:cNvSpPr txBox="1"/>
          <p:nvPr/>
        </p:nvSpPr>
        <p:spPr>
          <a:xfrm>
            <a:off x="5247353" y="3129124"/>
            <a:ext cx="821059"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Up front</a:t>
            </a:r>
          </a:p>
        </p:txBody>
      </p:sp>
      <p:sp>
        <p:nvSpPr>
          <p:cNvPr id="54" name="Textfeld 53">
            <a:extLst>
              <a:ext uri="{FF2B5EF4-FFF2-40B4-BE49-F238E27FC236}">
                <a16:creationId xmlns:a16="http://schemas.microsoft.com/office/drawing/2014/main" id="{E007461B-BA1C-4E12-9A30-77E7043D5A30}"/>
              </a:ext>
            </a:extLst>
          </p:cNvPr>
          <p:cNvSpPr txBox="1"/>
          <p:nvPr/>
        </p:nvSpPr>
        <p:spPr>
          <a:xfrm>
            <a:off x="6118782" y="3126812"/>
            <a:ext cx="1050288"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continuous</a:t>
            </a:r>
          </a:p>
        </p:txBody>
      </p:sp>
      <p:sp>
        <p:nvSpPr>
          <p:cNvPr id="55" name="Textfeld 54">
            <a:extLst>
              <a:ext uri="{FF2B5EF4-FFF2-40B4-BE49-F238E27FC236}">
                <a16:creationId xmlns:a16="http://schemas.microsoft.com/office/drawing/2014/main" id="{A6A8232D-B3A8-4085-8B07-A72D58FA8BBC}"/>
              </a:ext>
            </a:extLst>
          </p:cNvPr>
          <p:cNvSpPr txBox="1"/>
          <p:nvPr/>
        </p:nvSpPr>
        <p:spPr>
          <a:xfrm>
            <a:off x="3347977" y="4896110"/>
            <a:ext cx="53732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a:latin typeface="Arial" pitchFamily="34" charset="0"/>
              </a:rPr>
              <a:t>&gt; 10</a:t>
            </a:r>
            <a:endParaRPr lang="en-GB" sz="1400" dirty="0">
              <a:latin typeface="Arial" pitchFamily="34" charset="0"/>
            </a:endParaRPr>
          </a:p>
        </p:txBody>
      </p:sp>
      <p:sp>
        <p:nvSpPr>
          <p:cNvPr id="56" name="Textfeld 55">
            <a:extLst>
              <a:ext uri="{FF2B5EF4-FFF2-40B4-BE49-F238E27FC236}">
                <a16:creationId xmlns:a16="http://schemas.microsoft.com/office/drawing/2014/main" id="{B984DEB4-47C1-40B8-B835-4481530B804F}"/>
              </a:ext>
            </a:extLst>
          </p:cNvPr>
          <p:cNvSpPr txBox="1"/>
          <p:nvPr/>
        </p:nvSpPr>
        <p:spPr>
          <a:xfrm>
            <a:off x="4227640" y="4900514"/>
            <a:ext cx="53732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a:latin typeface="Arial" pitchFamily="34" charset="0"/>
              </a:rPr>
              <a:t>&lt; 10</a:t>
            </a:r>
            <a:endParaRPr lang="en-GB" sz="1400" dirty="0">
              <a:latin typeface="Arial" pitchFamily="34" charset="0"/>
            </a:endParaRPr>
          </a:p>
        </p:txBody>
      </p:sp>
      <p:sp>
        <p:nvSpPr>
          <p:cNvPr id="57" name="Textfeld 56">
            <a:extLst>
              <a:ext uri="{FF2B5EF4-FFF2-40B4-BE49-F238E27FC236}">
                <a16:creationId xmlns:a16="http://schemas.microsoft.com/office/drawing/2014/main" id="{A1B0F7C4-4191-4919-ADD0-8445F5933968}"/>
              </a:ext>
            </a:extLst>
          </p:cNvPr>
          <p:cNvSpPr txBox="1"/>
          <p:nvPr/>
        </p:nvSpPr>
        <p:spPr>
          <a:xfrm>
            <a:off x="5057193" y="4880532"/>
            <a:ext cx="104067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substantial</a:t>
            </a:r>
          </a:p>
        </p:txBody>
      </p:sp>
      <p:sp>
        <p:nvSpPr>
          <p:cNvPr id="58" name="Textfeld 57">
            <a:extLst>
              <a:ext uri="{FF2B5EF4-FFF2-40B4-BE49-F238E27FC236}">
                <a16:creationId xmlns:a16="http://schemas.microsoft.com/office/drawing/2014/main" id="{88C45C67-8042-48D5-A6E0-BE2854014414}"/>
              </a:ext>
            </a:extLst>
          </p:cNvPr>
          <p:cNvSpPr txBox="1"/>
          <p:nvPr/>
        </p:nvSpPr>
        <p:spPr>
          <a:xfrm>
            <a:off x="6159304" y="4896110"/>
            <a:ext cx="80182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a:latin typeface="Arial" pitchFamily="34" charset="0"/>
              </a:rPr>
              <a:t>minimal</a:t>
            </a:r>
            <a:endParaRPr lang="en-GB" sz="1400" dirty="0">
              <a:latin typeface="Arial" pitchFamily="34" charset="0"/>
            </a:endParaRPr>
          </a:p>
        </p:txBody>
      </p:sp>
      <p:sp>
        <p:nvSpPr>
          <p:cNvPr id="59" name="Textfeld 58">
            <a:extLst>
              <a:ext uri="{FF2B5EF4-FFF2-40B4-BE49-F238E27FC236}">
                <a16:creationId xmlns:a16="http://schemas.microsoft.com/office/drawing/2014/main" id="{0F0B25A6-FF2C-45E7-871F-D462F3C7FB95}"/>
              </a:ext>
            </a:extLst>
          </p:cNvPr>
          <p:cNvSpPr txBox="1"/>
          <p:nvPr/>
        </p:nvSpPr>
        <p:spPr>
          <a:xfrm>
            <a:off x="2022910" y="4883745"/>
            <a:ext cx="1577676" cy="95410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a:latin typeface="Arial" pitchFamily="34" charset="0"/>
              </a:rPr>
              <a:t>Self-organizing </a:t>
            </a:r>
          </a:p>
          <a:p>
            <a:r>
              <a:rPr lang="en-GB" sz="1400">
                <a:latin typeface="Arial" pitchFamily="34" charset="0"/>
              </a:rPr>
              <a:t>teams – </a:t>
            </a:r>
          </a:p>
          <a:p>
            <a:r>
              <a:rPr lang="en-GB" sz="1400">
                <a:latin typeface="Arial" pitchFamily="34" charset="0"/>
              </a:rPr>
              <a:t>encourages role</a:t>
            </a:r>
          </a:p>
          <a:p>
            <a:r>
              <a:rPr lang="en-GB" sz="1400">
                <a:latin typeface="Arial" pitchFamily="34" charset="0"/>
              </a:rPr>
              <a:t>interchangeability</a:t>
            </a:r>
            <a:endParaRPr lang="en-GB" sz="1400" dirty="0">
              <a:latin typeface="Arial" pitchFamily="34" charset="0"/>
            </a:endParaRPr>
          </a:p>
        </p:txBody>
      </p:sp>
      <p:sp>
        <p:nvSpPr>
          <p:cNvPr id="60" name="Textfeld 59">
            <a:extLst>
              <a:ext uri="{FF2B5EF4-FFF2-40B4-BE49-F238E27FC236}">
                <a16:creationId xmlns:a16="http://schemas.microsoft.com/office/drawing/2014/main" id="{03926210-427B-4523-8CD4-53B52F1E87BB}"/>
              </a:ext>
            </a:extLst>
          </p:cNvPr>
          <p:cNvSpPr txBox="1"/>
          <p:nvPr/>
        </p:nvSpPr>
        <p:spPr>
          <a:xfrm>
            <a:off x="631638" y="4889695"/>
            <a:ext cx="1260281"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Individual –</a:t>
            </a:r>
          </a:p>
          <a:p>
            <a:r>
              <a:rPr lang="en-GB" sz="1400" dirty="0">
                <a:latin typeface="Arial" pitchFamily="34" charset="0"/>
              </a:rPr>
              <a:t>favour </a:t>
            </a:r>
          </a:p>
          <a:p>
            <a:r>
              <a:rPr lang="en-GB" sz="1400" dirty="0">
                <a:latin typeface="Arial" pitchFamily="34" charset="0"/>
              </a:rPr>
              <a:t>specialization</a:t>
            </a:r>
          </a:p>
        </p:txBody>
      </p:sp>
      <p:sp>
        <p:nvSpPr>
          <p:cNvPr id="61" name="Textfeld 60">
            <a:extLst>
              <a:ext uri="{FF2B5EF4-FFF2-40B4-BE49-F238E27FC236}">
                <a16:creationId xmlns:a16="http://schemas.microsoft.com/office/drawing/2014/main" id="{DA1377CA-8031-455E-ABA6-C4F9FC07A7DA}"/>
              </a:ext>
            </a:extLst>
          </p:cNvPr>
          <p:cNvSpPr txBox="1"/>
          <p:nvPr/>
        </p:nvSpPr>
        <p:spPr>
          <a:xfrm>
            <a:off x="8338955" y="4896110"/>
            <a:ext cx="1677062"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Emergent, </a:t>
            </a:r>
          </a:p>
          <a:p>
            <a:r>
              <a:rPr lang="en-GB" sz="1400" dirty="0">
                <a:latin typeface="Arial" pitchFamily="34" charset="0"/>
              </a:rPr>
              <a:t>with rapid changes</a:t>
            </a:r>
          </a:p>
        </p:txBody>
      </p:sp>
      <p:sp>
        <p:nvSpPr>
          <p:cNvPr id="62" name="Textfeld 61">
            <a:extLst>
              <a:ext uri="{FF2B5EF4-FFF2-40B4-BE49-F238E27FC236}">
                <a16:creationId xmlns:a16="http://schemas.microsoft.com/office/drawing/2014/main" id="{9A23026F-FEC0-42BD-96C0-BFB5DB0F2B79}"/>
              </a:ext>
            </a:extLst>
          </p:cNvPr>
          <p:cNvSpPr txBox="1"/>
          <p:nvPr/>
        </p:nvSpPr>
        <p:spPr>
          <a:xfrm>
            <a:off x="7165427" y="4896110"/>
            <a:ext cx="1170257"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Very stable, </a:t>
            </a:r>
          </a:p>
          <a:p>
            <a:r>
              <a:rPr lang="en-GB" sz="1400" dirty="0">
                <a:latin typeface="Arial" pitchFamily="34" charset="0"/>
              </a:rPr>
              <a:t>known in</a:t>
            </a:r>
          </a:p>
          <a:p>
            <a:r>
              <a:rPr lang="en-GB" sz="1400" dirty="0">
                <a:latin typeface="Arial" pitchFamily="34" charset="0"/>
              </a:rPr>
              <a:t> advance</a:t>
            </a:r>
          </a:p>
        </p:txBody>
      </p:sp>
      <p:sp>
        <p:nvSpPr>
          <p:cNvPr id="63" name="Textfeld 62">
            <a:extLst>
              <a:ext uri="{FF2B5EF4-FFF2-40B4-BE49-F238E27FC236}">
                <a16:creationId xmlns:a16="http://schemas.microsoft.com/office/drawing/2014/main" id="{A33C9F03-A69A-4878-89BE-3DBDDFE9B8B6}"/>
              </a:ext>
            </a:extLst>
          </p:cNvPr>
          <p:cNvSpPr txBox="1"/>
          <p:nvPr/>
        </p:nvSpPr>
        <p:spPr>
          <a:xfrm>
            <a:off x="8287344" y="3086382"/>
            <a:ext cx="132921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Every iteration</a:t>
            </a:r>
          </a:p>
        </p:txBody>
      </p:sp>
      <p:sp>
        <p:nvSpPr>
          <p:cNvPr id="64" name="Textfeld 63">
            <a:extLst>
              <a:ext uri="{FF2B5EF4-FFF2-40B4-BE49-F238E27FC236}">
                <a16:creationId xmlns:a16="http://schemas.microsoft.com/office/drawing/2014/main" id="{4ED0B2F9-7036-447E-8C34-7F9410008043}"/>
              </a:ext>
            </a:extLst>
          </p:cNvPr>
          <p:cNvSpPr txBox="1"/>
          <p:nvPr/>
        </p:nvSpPr>
        <p:spPr>
          <a:xfrm>
            <a:off x="7095827" y="2882766"/>
            <a:ext cx="1239442"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dirty="0">
                <a:latin typeface="Arial" pitchFamily="34" charset="0"/>
              </a:rPr>
              <a:t>After coding</a:t>
            </a:r>
          </a:p>
          <a:p>
            <a:r>
              <a:rPr lang="en-GB" sz="1400" dirty="0">
                <a:latin typeface="Arial" pitchFamily="34" charset="0"/>
              </a:rPr>
              <a:t> is completed</a:t>
            </a:r>
          </a:p>
        </p:txBody>
      </p:sp>
      <p:grpSp>
        <p:nvGrpSpPr>
          <p:cNvPr id="66" name="Group 7">
            <a:extLst>
              <a:ext uri="{FF2B5EF4-FFF2-40B4-BE49-F238E27FC236}">
                <a16:creationId xmlns:a16="http://schemas.microsoft.com/office/drawing/2014/main" id="{12CB2341-BA89-47D6-AB68-C9E2469C1F10}"/>
              </a:ext>
            </a:extLst>
          </p:cNvPr>
          <p:cNvGrpSpPr/>
          <p:nvPr/>
        </p:nvGrpSpPr>
        <p:grpSpPr>
          <a:xfrm>
            <a:off x="2709128" y="876001"/>
            <a:ext cx="6819308" cy="1243844"/>
            <a:chOff x="517332" y="1736605"/>
            <a:chExt cx="4814495" cy="978136"/>
          </a:xfrm>
        </p:grpSpPr>
        <p:sp>
          <p:nvSpPr>
            <p:cNvPr id="67" name="Shape 1816">
              <a:extLst>
                <a:ext uri="{FF2B5EF4-FFF2-40B4-BE49-F238E27FC236}">
                  <a16:creationId xmlns:a16="http://schemas.microsoft.com/office/drawing/2014/main" id="{EFF7D0A8-020C-40B3-9F1F-52CFCB4FEFE9}"/>
                </a:ext>
              </a:extLst>
            </p:cNvPr>
            <p:cNvSpPr/>
            <p:nvPr/>
          </p:nvSpPr>
          <p:spPr>
            <a:xfrm>
              <a:off x="517332" y="1798795"/>
              <a:ext cx="4810656" cy="915946"/>
            </a:xfrm>
            <a:prstGeom prst="rect">
              <a:avLst/>
            </a:prstGeom>
            <a:solidFill>
              <a:schemeClr val="accent5">
                <a:lumMod val="75000"/>
              </a:scheme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68" name="Shape 1816">
              <a:extLst>
                <a:ext uri="{FF2B5EF4-FFF2-40B4-BE49-F238E27FC236}">
                  <a16:creationId xmlns:a16="http://schemas.microsoft.com/office/drawing/2014/main" id="{306613A1-D71D-4C4F-9650-659221F1969E}"/>
                </a:ext>
              </a:extLst>
            </p:cNvPr>
            <p:cNvSpPr/>
            <p:nvPr/>
          </p:nvSpPr>
          <p:spPr>
            <a:xfrm>
              <a:off x="517332" y="1736605"/>
              <a:ext cx="4814495" cy="916713"/>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nvGrpSpPr>
            <p:cNvPr id="69" name="Group 6">
              <a:extLst>
                <a:ext uri="{FF2B5EF4-FFF2-40B4-BE49-F238E27FC236}">
                  <a16:creationId xmlns:a16="http://schemas.microsoft.com/office/drawing/2014/main" id="{B4CEE342-30F8-4102-9812-AFC285E1D240}"/>
                </a:ext>
              </a:extLst>
            </p:cNvPr>
            <p:cNvGrpSpPr/>
            <p:nvPr/>
          </p:nvGrpSpPr>
          <p:grpSpPr>
            <a:xfrm>
              <a:off x="4606650" y="1736605"/>
              <a:ext cx="721338" cy="943729"/>
              <a:chOff x="4606650" y="1831046"/>
              <a:chExt cx="721338" cy="889596"/>
            </a:xfrm>
          </p:grpSpPr>
          <p:sp>
            <p:nvSpPr>
              <p:cNvPr id="71" name="Rectangle 5">
                <a:extLst>
                  <a:ext uri="{FF2B5EF4-FFF2-40B4-BE49-F238E27FC236}">
                    <a16:creationId xmlns:a16="http://schemas.microsoft.com/office/drawing/2014/main" id="{8EE93FF5-EDA7-4E61-ACC9-47949E3FA5F5}"/>
                  </a:ext>
                </a:extLst>
              </p:cNvPr>
              <p:cNvSpPr/>
              <p:nvPr/>
            </p:nvSpPr>
            <p:spPr>
              <a:xfrm>
                <a:off x="4606650" y="1831046"/>
                <a:ext cx="721338" cy="889596"/>
              </a:xfrm>
              <a:prstGeom prst="rect">
                <a:avLst/>
              </a:prstGeom>
              <a:solidFill>
                <a:srgbClr val="00569B"/>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72" name="Rectangle 117">
                <a:extLst>
                  <a:ext uri="{FF2B5EF4-FFF2-40B4-BE49-F238E27FC236}">
                    <a16:creationId xmlns:a16="http://schemas.microsoft.com/office/drawing/2014/main" id="{95DC3F90-C6BD-4684-9852-F7B23471F130}"/>
                  </a:ext>
                </a:extLst>
              </p:cNvPr>
              <p:cNvSpPr/>
              <p:nvPr/>
            </p:nvSpPr>
            <p:spPr>
              <a:xfrm>
                <a:off x="4641487" y="2063870"/>
                <a:ext cx="655501" cy="433619"/>
              </a:xfrm>
              <a:prstGeom prst="rect">
                <a:avLst/>
              </a:prstGeom>
            </p:spPr>
            <p:txBody>
              <a:bodyPr wrap="none" anchor="ctr">
                <a:spAutoFit/>
              </a:bodyPr>
              <a:lstStyle/>
              <a:p>
                <a:pPr marL="0" marR="0" lvl="0" indent="0" algn="ctr" defTabSz="950885" eaLnBrk="1" fontAlgn="auto" latinLnBrk="0" hangingPunct="1">
                  <a:lnSpc>
                    <a:spcPct val="100000"/>
                  </a:lnSpc>
                  <a:spcBef>
                    <a:spcPts val="0"/>
                  </a:spcBef>
                  <a:spcAft>
                    <a:spcPts val="0"/>
                  </a:spcAft>
                  <a:buClrTx/>
                  <a:buSzTx/>
                  <a:buFontTx/>
                  <a:buNone/>
                  <a:tabLst/>
                  <a:defRPr/>
                </a:pPr>
                <a:r>
                  <a:rPr lang="en-GB" sz="2461" b="1" kern="0">
                    <a:solidFill>
                      <a:srgbClr val="FFFFFF"/>
                    </a:solidFill>
                    <a:latin typeface="Source Sans Pro" charset="0"/>
                    <a:ea typeface="Source Sans Pro" charset="0"/>
                    <a:cs typeface="Source Sans Pro" charset="0"/>
                  </a:rPr>
                  <a:t>RQ</a:t>
                </a: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01</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sp>
          <p:nvSpPr>
            <p:cNvPr id="70" name="Rectangle 120">
              <a:extLst>
                <a:ext uri="{FF2B5EF4-FFF2-40B4-BE49-F238E27FC236}">
                  <a16:creationId xmlns:a16="http://schemas.microsoft.com/office/drawing/2014/main" id="{5E5AE3D4-0B18-48E5-BCF1-B31E79BA9B05}"/>
                </a:ext>
              </a:extLst>
            </p:cNvPr>
            <p:cNvSpPr/>
            <p:nvPr/>
          </p:nvSpPr>
          <p:spPr>
            <a:xfrm>
              <a:off x="542776" y="1862806"/>
              <a:ext cx="4038428" cy="691323"/>
            </a:xfrm>
            <a:prstGeom prst="rect">
              <a:avLst/>
            </a:prstGeom>
          </p:spPr>
          <p:txBody>
            <a:bodyPr wrap="square" anchor="ctr">
              <a:spAutoFit/>
            </a:bodyPr>
            <a:lstStyle/>
            <a:p>
              <a:r>
                <a:rPr lang="en-GB" sz="2000" dirty="0"/>
                <a:t>What is the actual state regarding the large-scale agile transformation at PosterXXL?</a:t>
              </a:r>
            </a:p>
          </p:txBody>
        </p:sp>
      </p:grpSp>
      <p:sp>
        <p:nvSpPr>
          <p:cNvPr id="73" name="Textfeld 72">
            <a:extLst>
              <a:ext uri="{FF2B5EF4-FFF2-40B4-BE49-F238E27FC236}">
                <a16:creationId xmlns:a16="http://schemas.microsoft.com/office/drawing/2014/main" id="{9DA7D87B-C04E-4DCC-AB60-0A77CCA6F0D9}"/>
              </a:ext>
            </a:extLst>
          </p:cNvPr>
          <p:cNvSpPr txBox="1"/>
          <p:nvPr/>
        </p:nvSpPr>
        <p:spPr>
          <a:xfrm>
            <a:off x="11208568" y="6165304"/>
            <a:ext cx="119784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400" i="1" dirty="0">
                <a:latin typeface="Arial" pitchFamily="34" charset="0"/>
              </a:rPr>
              <a:t>[2;4;10;12]</a:t>
            </a:r>
          </a:p>
        </p:txBody>
      </p:sp>
      <p:sp>
        <p:nvSpPr>
          <p:cNvPr id="74" name="Fußzeilenplatzhalter 4">
            <a:extLst>
              <a:ext uri="{FF2B5EF4-FFF2-40B4-BE49-F238E27FC236}">
                <a16:creationId xmlns:a16="http://schemas.microsoft.com/office/drawing/2014/main" id="{520DDD89-221A-4815-9FB2-C350645A6F1F}"/>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80294523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81B3CF9-EC7C-4C45-A6CD-D2F1BC713429}"/>
              </a:ext>
            </a:extLst>
          </p:cNvPr>
          <p:cNvSpPr>
            <a:spLocks noGrp="1"/>
          </p:cNvSpPr>
          <p:nvPr>
            <p:ph type="title"/>
          </p:nvPr>
        </p:nvSpPr>
        <p:spPr/>
        <p:txBody>
          <a:bodyPr/>
          <a:lstStyle/>
          <a:p>
            <a:r>
              <a:rPr lang="en-GB"/>
              <a:t>Research Question 2</a:t>
            </a:r>
          </a:p>
        </p:txBody>
      </p:sp>
      <p:sp>
        <p:nvSpPr>
          <p:cNvPr id="4" name="Datumsplatzhalter 3">
            <a:extLst>
              <a:ext uri="{FF2B5EF4-FFF2-40B4-BE49-F238E27FC236}">
                <a16:creationId xmlns:a16="http://schemas.microsoft.com/office/drawing/2014/main" id="{12FE78F0-2CDE-442F-908E-C7A93CABACFB}"/>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BCFD68A7-E65D-4914-86CA-E3F00C206522}"/>
              </a:ext>
            </a:extLst>
          </p:cNvPr>
          <p:cNvSpPr>
            <a:spLocks noGrp="1"/>
          </p:cNvSpPr>
          <p:nvPr>
            <p:ph type="sldNum" sz="quarter" idx="12"/>
          </p:nvPr>
        </p:nvSpPr>
        <p:spPr/>
        <p:txBody>
          <a:bodyPr/>
          <a:lstStyle/>
          <a:p>
            <a:pPr>
              <a:defRPr/>
            </a:pPr>
            <a:fld id="{E201E5CB-5EE0-4EA4-87FF-7D8A79A61969}" type="slidenum">
              <a:rPr lang="en-GB" smtClean="0"/>
              <a:pPr>
                <a:defRPr/>
              </a:pPr>
              <a:t>12</a:t>
            </a:fld>
            <a:endParaRPr lang="en-GB"/>
          </a:p>
        </p:txBody>
      </p:sp>
      <p:pic>
        <p:nvPicPr>
          <p:cNvPr id="15" name="Grafik 14" descr="Ein Bild, das Screenshot enthält.&#10;&#10;Automatisch generierte Beschreibung">
            <a:extLst>
              <a:ext uri="{FF2B5EF4-FFF2-40B4-BE49-F238E27FC236}">
                <a16:creationId xmlns:a16="http://schemas.microsoft.com/office/drawing/2014/main" id="{702368FE-7813-4F51-B025-52D99F1595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8051" y="2492896"/>
            <a:ext cx="6540955" cy="2601592"/>
          </a:xfrm>
          <a:prstGeom prst="rect">
            <a:avLst/>
          </a:prstGeom>
        </p:spPr>
      </p:pic>
      <p:sp>
        <p:nvSpPr>
          <p:cNvPr id="2" name="Textfeld 1">
            <a:extLst>
              <a:ext uri="{FF2B5EF4-FFF2-40B4-BE49-F238E27FC236}">
                <a16:creationId xmlns:a16="http://schemas.microsoft.com/office/drawing/2014/main" id="{D4565FF1-CD31-4971-A58F-47282B4B511E}"/>
              </a:ext>
            </a:extLst>
          </p:cNvPr>
          <p:cNvSpPr txBox="1"/>
          <p:nvPr/>
        </p:nvSpPr>
        <p:spPr>
          <a:xfrm>
            <a:off x="4248645" y="5094488"/>
            <a:ext cx="3119765"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dirty="0">
                <a:latin typeface="Arial" pitchFamily="34" charset="0"/>
              </a:rPr>
              <a:t>Socio-technical model by [9]</a:t>
            </a:r>
            <a:r>
              <a:rPr lang="en-GB" sz="1400" i="1" dirty="0">
                <a:latin typeface="Arial" pitchFamily="34" charset="0"/>
              </a:rPr>
              <a:t> </a:t>
            </a:r>
            <a:endParaRPr lang="en-GB" i="1" dirty="0">
              <a:latin typeface="Arial" pitchFamily="34" charset="0"/>
            </a:endParaRPr>
          </a:p>
        </p:txBody>
      </p:sp>
      <p:grpSp>
        <p:nvGrpSpPr>
          <p:cNvPr id="17" name="Group 10">
            <a:extLst>
              <a:ext uri="{FF2B5EF4-FFF2-40B4-BE49-F238E27FC236}">
                <a16:creationId xmlns:a16="http://schemas.microsoft.com/office/drawing/2014/main" id="{E99C40AB-5395-42F7-A2F3-35BEB163F8A7}"/>
              </a:ext>
            </a:extLst>
          </p:cNvPr>
          <p:cNvGrpSpPr/>
          <p:nvPr/>
        </p:nvGrpSpPr>
        <p:grpSpPr>
          <a:xfrm>
            <a:off x="2687535" y="884572"/>
            <a:ext cx="6813870" cy="1238992"/>
            <a:chOff x="515878" y="4822740"/>
            <a:chExt cx="5285989" cy="972545"/>
          </a:xfrm>
        </p:grpSpPr>
        <p:sp>
          <p:nvSpPr>
            <p:cNvPr id="18" name="Shape 1816">
              <a:extLst>
                <a:ext uri="{FF2B5EF4-FFF2-40B4-BE49-F238E27FC236}">
                  <a16:creationId xmlns:a16="http://schemas.microsoft.com/office/drawing/2014/main" id="{AEE0EC35-D082-49DF-AB75-FF6E6C00D3D0}"/>
                </a:ext>
              </a:extLst>
            </p:cNvPr>
            <p:cNvSpPr/>
            <p:nvPr/>
          </p:nvSpPr>
          <p:spPr>
            <a:xfrm>
              <a:off x="515882" y="4884163"/>
              <a:ext cx="5266105" cy="911122"/>
            </a:xfrm>
            <a:prstGeom prst="rect">
              <a:avLst/>
            </a:prstGeom>
            <a:solidFill>
              <a:srgbClr val="1E88E5"/>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19" name="Shape 1816">
              <a:extLst>
                <a:ext uri="{FF2B5EF4-FFF2-40B4-BE49-F238E27FC236}">
                  <a16:creationId xmlns:a16="http://schemas.microsoft.com/office/drawing/2014/main" id="{07913C4D-67EE-4E34-947B-9645217FBDDF}"/>
                </a:ext>
              </a:extLst>
            </p:cNvPr>
            <p:cNvSpPr/>
            <p:nvPr/>
          </p:nvSpPr>
          <p:spPr>
            <a:xfrm>
              <a:off x="515883" y="4822740"/>
              <a:ext cx="5285984" cy="911202"/>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0" name="Rectangle 143">
              <a:extLst>
                <a:ext uri="{FF2B5EF4-FFF2-40B4-BE49-F238E27FC236}">
                  <a16:creationId xmlns:a16="http://schemas.microsoft.com/office/drawing/2014/main" id="{9C63119F-92E7-47E7-A701-DC1741934E4C}"/>
                </a:ext>
              </a:extLst>
            </p:cNvPr>
            <p:cNvSpPr/>
            <p:nvPr/>
          </p:nvSpPr>
          <p:spPr>
            <a:xfrm>
              <a:off x="515878" y="4893124"/>
              <a:ext cx="4490038" cy="797243"/>
            </a:xfrm>
            <a:prstGeom prst="rect">
              <a:avLst/>
            </a:prstGeom>
          </p:spPr>
          <p:txBody>
            <a:bodyPr wrap="square">
              <a:spAutoFit/>
            </a:bodyPr>
            <a:lstStyle/>
            <a:p>
              <a:pPr marL="0" marR="0" lvl="0" indent="0" defTabSz="950885" eaLnBrk="1" fontAlgn="auto" latinLnBrk="0" hangingPunct="1">
                <a:lnSpc>
                  <a:spcPct val="100000"/>
                </a:lnSpc>
                <a:spcBef>
                  <a:spcPts val="0"/>
                </a:spcBef>
                <a:spcAft>
                  <a:spcPts val="0"/>
                </a:spcAft>
                <a:buClrTx/>
                <a:buSzTx/>
                <a:buFontTx/>
                <a:buNone/>
                <a:tabLst/>
                <a:defRPr/>
              </a:pPr>
              <a:r>
                <a:rPr lang="en-GB" sz="2000" kern="0" dirty="0">
                  <a:latin typeface="Arial" charset="0"/>
                  <a:ea typeface="Arial" charset="0"/>
                  <a:cs typeface="Arial" charset="0"/>
                </a:rPr>
                <a:t>Which impact does the large-scale agile transformation at PosterXXL has on the organization?</a:t>
              </a:r>
            </a:p>
          </p:txBody>
        </p:sp>
        <p:grpSp>
          <p:nvGrpSpPr>
            <p:cNvPr id="21" name="Group 64">
              <a:extLst>
                <a:ext uri="{FF2B5EF4-FFF2-40B4-BE49-F238E27FC236}">
                  <a16:creationId xmlns:a16="http://schemas.microsoft.com/office/drawing/2014/main" id="{A931E367-E5DD-4FA5-BBB6-A1DCAE18CA3E}"/>
                </a:ext>
              </a:extLst>
            </p:cNvPr>
            <p:cNvGrpSpPr/>
            <p:nvPr/>
          </p:nvGrpSpPr>
          <p:grpSpPr>
            <a:xfrm>
              <a:off x="5005919" y="4822740"/>
              <a:ext cx="791742" cy="972545"/>
              <a:chOff x="5005919" y="1831046"/>
              <a:chExt cx="791742" cy="916759"/>
            </a:xfrm>
          </p:grpSpPr>
          <p:sp>
            <p:nvSpPr>
              <p:cNvPr id="22" name="Rectangle 67">
                <a:extLst>
                  <a:ext uri="{FF2B5EF4-FFF2-40B4-BE49-F238E27FC236}">
                    <a16:creationId xmlns:a16="http://schemas.microsoft.com/office/drawing/2014/main" id="{CF8C097E-288D-456B-8C1E-AA2482614C5E}"/>
                  </a:ext>
                </a:extLst>
              </p:cNvPr>
              <p:cNvSpPr/>
              <p:nvPr/>
            </p:nvSpPr>
            <p:spPr>
              <a:xfrm>
                <a:off x="5005919" y="1831046"/>
                <a:ext cx="791739" cy="916759"/>
              </a:xfrm>
              <a:prstGeom prst="rect">
                <a:avLst/>
              </a:prstGeom>
              <a:solidFill>
                <a:srgbClr val="1E88E5"/>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23" name="Rectangle 68">
                <a:extLst>
                  <a:ext uri="{FF2B5EF4-FFF2-40B4-BE49-F238E27FC236}">
                    <a16:creationId xmlns:a16="http://schemas.microsoft.com/office/drawing/2014/main" id="{865C2451-8481-4E5B-859B-1520D27F2AAA}"/>
                  </a:ext>
                </a:extLst>
              </p:cNvPr>
              <p:cNvSpPr/>
              <p:nvPr/>
            </p:nvSpPr>
            <p:spPr>
              <a:xfrm>
                <a:off x="5039948" y="2115164"/>
                <a:ext cx="757713" cy="348523"/>
              </a:xfrm>
              <a:prstGeom prst="rect">
                <a:avLst/>
              </a:prstGeom>
            </p:spPr>
            <p:txBody>
              <a:bodyPr wrap="square" anchor="ctr">
                <a:spAutoFit/>
              </a:bodyPr>
              <a:lstStyle/>
              <a:p>
                <a:pPr marL="0" marR="0" lvl="0" indent="0" algn="ctr" defTabSz="950885" eaLnBrk="1" fontAlgn="auto" latinLnBrk="0" hangingPunct="1">
                  <a:lnSpc>
                    <a:spcPct val="100000"/>
                  </a:lnSpc>
                  <a:spcBef>
                    <a:spcPts val="0"/>
                  </a:spcBef>
                  <a:spcAft>
                    <a:spcPts val="0"/>
                  </a:spcAft>
                  <a:buClrTx/>
                  <a:buSzTx/>
                  <a:buFontTx/>
                  <a:buNone/>
                  <a:tabLst/>
                  <a:defRPr/>
                </a:pPr>
                <a:r>
                  <a:rPr lang="en-GB" sz="2461" b="1" kern="0" noProof="0" dirty="0">
                    <a:solidFill>
                      <a:srgbClr val="FFFFFF"/>
                    </a:solidFill>
                    <a:latin typeface="Source Sans Pro" charset="0"/>
                    <a:ea typeface="Source Sans Pro" charset="0"/>
                    <a:cs typeface="Source Sans Pro" charset="0"/>
                  </a:rPr>
                  <a:t>RQ02</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grpSp>
      <p:sp>
        <p:nvSpPr>
          <p:cNvPr id="24" name="Fußzeilenplatzhalter 4">
            <a:extLst>
              <a:ext uri="{FF2B5EF4-FFF2-40B4-BE49-F238E27FC236}">
                <a16:creationId xmlns:a16="http://schemas.microsoft.com/office/drawing/2014/main" id="{467EB23F-4928-4716-8FAD-267BB1E89C51}"/>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222145134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F675287-D120-4A4A-85FB-4F9644D8CC04}"/>
              </a:ext>
            </a:extLst>
          </p:cNvPr>
          <p:cNvSpPr>
            <a:spLocks noGrp="1"/>
          </p:cNvSpPr>
          <p:nvPr>
            <p:ph type="title"/>
          </p:nvPr>
        </p:nvSpPr>
        <p:spPr>
          <a:xfrm>
            <a:off x="334437" y="44452"/>
            <a:ext cx="10586099" cy="720725"/>
          </a:xfrm>
        </p:spPr>
        <p:txBody>
          <a:bodyPr/>
          <a:lstStyle/>
          <a:p>
            <a:r>
              <a:rPr lang="en-GB"/>
              <a:t>Research Question 3&amp;4</a:t>
            </a:r>
          </a:p>
        </p:txBody>
      </p:sp>
      <p:sp>
        <p:nvSpPr>
          <p:cNvPr id="4" name="Datumsplatzhalter 3">
            <a:extLst>
              <a:ext uri="{FF2B5EF4-FFF2-40B4-BE49-F238E27FC236}">
                <a16:creationId xmlns:a16="http://schemas.microsoft.com/office/drawing/2014/main" id="{6B740A08-F429-4E2C-9D41-EF85E3EBD6C8}"/>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0F105717-7C3E-4B1F-A25C-E75A105B26E9}"/>
              </a:ext>
            </a:extLst>
          </p:cNvPr>
          <p:cNvSpPr>
            <a:spLocks noGrp="1"/>
          </p:cNvSpPr>
          <p:nvPr>
            <p:ph type="sldNum" sz="quarter" idx="12"/>
          </p:nvPr>
        </p:nvSpPr>
        <p:spPr/>
        <p:txBody>
          <a:bodyPr/>
          <a:lstStyle/>
          <a:p>
            <a:pPr>
              <a:defRPr/>
            </a:pPr>
            <a:fld id="{E201E5CB-5EE0-4EA4-87FF-7D8A79A61969}" type="slidenum">
              <a:rPr lang="en-GB" smtClean="0"/>
              <a:pPr>
                <a:defRPr/>
              </a:pPr>
              <a:t>13</a:t>
            </a:fld>
            <a:endParaRPr lang="en-GB"/>
          </a:p>
        </p:txBody>
      </p:sp>
      <p:grpSp>
        <p:nvGrpSpPr>
          <p:cNvPr id="22" name="Group 11">
            <a:extLst>
              <a:ext uri="{FF2B5EF4-FFF2-40B4-BE49-F238E27FC236}">
                <a16:creationId xmlns:a16="http://schemas.microsoft.com/office/drawing/2014/main" id="{15BB758F-9DD7-4F4B-AE44-7AC86E804586}"/>
              </a:ext>
            </a:extLst>
          </p:cNvPr>
          <p:cNvGrpSpPr/>
          <p:nvPr/>
        </p:nvGrpSpPr>
        <p:grpSpPr>
          <a:xfrm>
            <a:off x="2676633" y="836712"/>
            <a:ext cx="6835674" cy="1244377"/>
            <a:chOff x="6449277" y="4822741"/>
            <a:chExt cx="5284822" cy="973308"/>
          </a:xfrm>
        </p:grpSpPr>
        <p:sp>
          <p:nvSpPr>
            <p:cNvPr id="23" name="Shape 1816">
              <a:extLst>
                <a:ext uri="{FF2B5EF4-FFF2-40B4-BE49-F238E27FC236}">
                  <a16:creationId xmlns:a16="http://schemas.microsoft.com/office/drawing/2014/main" id="{9E218333-E66E-449B-BD93-6368CC467E04}"/>
                </a:ext>
              </a:extLst>
            </p:cNvPr>
            <p:cNvSpPr/>
            <p:nvPr/>
          </p:nvSpPr>
          <p:spPr>
            <a:xfrm>
              <a:off x="6449277" y="4902025"/>
              <a:ext cx="5187205" cy="894024"/>
            </a:xfrm>
            <a:prstGeom prst="rect">
              <a:avLst/>
            </a:prstGeom>
            <a:solidFill>
              <a:srgbClr val="2196F3"/>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4" name="Shape 1816">
              <a:extLst>
                <a:ext uri="{FF2B5EF4-FFF2-40B4-BE49-F238E27FC236}">
                  <a16:creationId xmlns:a16="http://schemas.microsoft.com/office/drawing/2014/main" id="{618CBF22-88B4-4084-A6A5-3D443E4F6A6E}"/>
                </a:ext>
              </a:extLst>
            </p:cNvPr>
            <p:cNvSpPr/>
            <p:nvPr/>
          </p:nvSpPr>
          <p:spPr>
            <a:xfrm>
              <a:off x="6449277" y="4839055"/>
              <a:ext cx="5171571" cy="883151"/>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5" name="Rectangle 51">
              <a:extLst>
                <a:ext uri="{FF2B5EF4-FFF2-40B4-BE49-F238E27FC236}">
                  <a16:creationId xmlns:a16="http://schemas.microsoft.com/office/drawing/2014/main" id="{7C8A5364-0B50-4891-A67F-089BB9BBFD3D}"/>
                </a:ext>
              </a:extLst>
            </p:cNvPr>
            <p:cNvSpPr/>
            <p:nvPr/>
          </p:nvSpPr>
          <p:spPr>
            <a:xfrm>
              <a:off x="6464535" y="4919233"/>
              <a:ext cx="4451788" cy="748112"/>
            </a:xfrm>
            <a:prstGeom prst="rect">
              <a:avLst/>
            </a:prstGeom>
          </p:spPr>
          <p:txBody>
            <a:bodyPr wrap="square">
              <a:spAutoFit/>
            </a:bodyPr>
            <a:lstStyle/>
            <a:p>
              <a:pPr marL="0" marR="0" lvl="0" indent="0" defTabSz="950885" eaLnBrk="1" fontAlgn="auto" latinLnBrk="0" hangingPunct="1">
                <a:lnSpc>
                  <a:spcPct val="100000"/>
                </a:lnSpc>
                <a:spcBef>
                  <a:spcPts val="0"/>
                </a:spcBef>
                <a:spcAft>
                  <a:spcPts val="0"/>
                </a:spcAft>
                <a:buClrTx/>
                <a:buSzTx/>
                <a:buFontTx/>
                <a:buNone/>
                <a:tabLst/>
                <a:defRPr/>
              </a:pPr>
              <a:r>
                <a:rPr lang="en-GB" sz="2000" kern="0" dirty="0">
                  <a:latin typeface="Arial" charset="0"/>
                  <a:ea typeface="Arial" charset="0"/>
                  <a:cs typeface="Arial" charset="0"/>
                </a:rPr>
                <a:t>What are success factors and barriers of the large-scale agile transformation at PosterXXL?</a:t>
              </a:r>
            </a:p>
          </p:txBody>
        </p:sp>
        <p:grpSp>
          <p:nvGrpSpPr>
            <p:cNvPr id="26" name="Group 78">
              <a:extLst>
                <a:ext uri="{FF2B5EF4-FFF2-40B4-BE49-F238E27FC236}">
                  <a16:creationId xmlns:a16="http://schemas.microsoft.com/office/drawing/2014/main" id="{92630F4B-7ACB-41F3-BC11-9A47EFD07E70}"/>
                </a:ext>
              </a:extLst>
            </p:cNvPr>
            <p:cNvGrpSpPr/>
            <p:nvPr/>
          </p:nvGrpSpPr>
          <p:grpSpPr>
            <a:xfrm>
              <a:off x="10944188" y="4822741"/>
              <a:ext cx="789911" cy="973308"/>
              <a:chOff x="5109199" y="1831046"/>
              <a:chExt cx="789911" cy="917478"/>
            </a:xfrm>
          </p:grpSpPr>
          <p:sp>
            <p:nvSpPr>
              <p:cNvPr id="27" name="Rectangle 79">
                <a:extLst>
                  <a:ext uri="{FF2B5EF4-FFF2-40B4-BE49-F238E27FC236}">
                    <a16:creationId xmlns:a16="http://schemas.microsoft.com/office/drawing/2014/main" id="{434AA618-4C5D-4E5C-A027-4BB0A84068DF}"/>
                  </a:ext>
                </a:extLst>
              </p:cNvPr>
              <p:cNvSpPr/>
              <p:nvPr/>
            </p:nvSpPr>
            <p:spPr>
              <a:xfrm>
                <a:off x="5109199" y="1831046"/>
                <a:ext cx="789911" cy="917478"/>
              </a:xfrm>
              <a:prstGeom prst="rect">
                <a:avLst/>
              </a:prstGeom>
              <a:solidFill>
                <a:srgbClr val="2196F3"/>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28" name="Rectangle 80">
                <a:extLst>
                  <a:ext uri="{FF2B5EF4-FFF2-40B4-BE49-F238E27FC236}">
                    <a16:creationId xmlns:a16="http://schemas.microsoft.com/office/drawing/2014/main" id="{3B6B6F8D-C6E6-45CD-88A1-28B6CDFF377F}"/>
                  </a:ext>
                </a:extLst>
              </p:cNvPr>
              <p:cNvSpPr/>
              <p:nvPr/>
            </p:nvSpPr>
            <p:spPr>
              <a:xfrm>
                <a:off x="5165663" y="2058395"/>
                <a:ext cx="717813" cy="469239"/>
              </a:xfrm>
              <a:prstGeom prst="rect">
                <a:avLst/>
              </a:prstGeom>
            </p:spPr>
            <p:txBody>
              <a:bodyPr wrap="none" anchor="ctr">
                <a:spAutoFit/>
              </a:bodyPr>
              <a:lstStyle/>
              <a:p>
                <a:pPr marL="0" marR="0" lvl="0" indent="0" algn="r" defTabSz="950885" eaLnBrk="1" fontAlgn="auto" latinLnBrk="0" hangingPunct="1">
                  <a:lnSpc>
                    <a:spcPct val="100000"/>
                  </a:lnSpc>
                  <a:spcBef>
                    <a:spcPts val="0"/>
                  </a:spcBef>
                  <a:spcAft>
                    <a:spcPts val="0"/>
                  </a:spcAft>
                  <a:buClrTx/>
                  <a:buSzTx/>
                  <a:buFontTx/>
                  <a:buNone/>
                  <a:tabLst/>
                  <a:defRPr/>
                </a:pP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RQ03</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grpSp>
      <p:grpSp>
        <p:nvGrpSpPr>
          <p:cNvPr id="29" name="Group 11">
            <a:extLst>
              <a:ext uri="{FF2B5EF4-FFF2-40B4-BE49-F238E27FC236}">
                <a16:creationId xmlns:a16="http://schemas.microsoft.com/office/drawing/2014/main" id="{F4805C28-1132-4BED-AA6F-2E6F3C9CFA2A}"/>
              </a:ext>
            </a:extLst>
          </p:cNvPr>
          <p:cNvGrpSpPr/>
          <p:nvPr/>
        </p:nvGrpSpPr>
        <p:grpSpPr>
          <a:xfrm>
            <a:off x="2665731" y="2333928"/>
            <a:ext cx="6835674" cy="1244377"/>
            <a:chOff x="6449277" y="4822741"/>
            <a:chExt cx="5284822" cy="973308"/>
          </a:xfrm>
        </p:grpSpPr>
        <p:sp>
          <p:nvSpPr>
            <p:cNvPr id="30" name="Shape 1816">
              <a:extLst>
                <a:ext uri="{FF2B5EF4-FFF2-40B4-BE49-F238E27FC236}">
                  <a16:creationId xmlns:a16="http://schemas.microsoft.com/office/drawing/2014/main" id="{A3FD228C-4AB5-442B-98BF-64A0C939CE15}"/>
                </a:ext>
              </a:extLst>
            </p:cNvPr>
            <p:cNvSpPr/>
            <p:nvPr/>
          </p:nvSpPr>
          <p:spPr>
            <a:xfrm>
              <a:off x="6449277" y="4902025"/>
              <a:ext cx="5187205" cy="894024"/>
            </a:xfrm>
            <a:prstGeom prst="rect">
              <a:avLst/>
            </a:prstGeom>
            <a:solidFill>
              <a:srgbClr val="41BEFF"/>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31" name="Shape 1816">
              <a:extLst>
                <a:ext uri="{FF2B5EF4-FFF2-40B4-BE49-F238E27FC236}">
                  <a16:creationId xmlns:a16="http://schemas.microsoft.com/office/drawing/2014/main" id="{AFBFFF3F-643F-461A-8F23-B637D43E94FC}"/>
                </a:ext>
              </a:extLst>
            </p:cNvPr>
            <p:cNvSpPr/>
            <p:nvPr/>
          </p:nvSpPr>
          <p:spPr>
            <a:xfrm>
              <a:off x="6449277" y="4839055"/>
              <a:ext cx="5171571" cy="910419"/>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32" name="Rectangle 51">
              <a:extLst>
                <a:ext uri="{FF2B5EF4-FFF2-40B4-BE49-F238E27FC236}">
                  <a16:creationId xmlns:a16="http://schemas.microsoft.com/office/drawing/2014/main" id="{461E3CC0-E6A0-41C5-8995-0C5609023F23}"/>
                </a:ext>
              </a:extLst>
            </p:cNvPr>
            <p:cNvSpPr/>
            <p:nvPr/>
          </p:nvSpPr>
          <p:spPr>
            <a:xfrm>
              <a:off x="6464535" y="4919233"/>
              <a:ext cx="4451788" cy="699774"/>
            </a:xfrm>
            <a:prstGeom prst="rect">
              <a:avLst/>
            </a:prstGeom>
          </p:spPr>
          <p:txBody>
            <a:bodyPr wrap="square">
              <a:spAutoFit/>
            </a:bodyPr>
            <a:lstStyle/>
            <a:p>
              <a:pPr marL="0" marR="0" lvl="0" indent="0" defTabSz="950885" eaLnBrk="1" fontAlgn="auto" latinLnBrk="0" hangingPunct="1">
                <a:lnSpc>
                  <a:spcPct val="100000"/>
                </a:lnSpc>
                <a:spcBef>
                  <a:spcPts val="0"/>
                </a:spcBef>
                <a:spcAft>
                  <a:spcPts val="0"/>
                </a:spcAft>
                <a:buClrTx/>
                <a:buSzTx/>
                <a:buFontTx/>
                <a:buNone/>
                <a:tabLst/>
                <a:defRPr/>
              </a:pPr>
              <a:r>
                <a:rPr lang="en-GB" sz="2000" kern="0" dirty="0">
                  <a:latin typeface="Arial" charset="0"/>
                  <a:ea typeface="Arial" charset="0"/>
                  <a:cs typeface="Arial" charset="0"/>
                </a:rPr>
                <a:t>What are the lessons learned of the large-scale agile transformation at PosterXXL?</a:t>
              </a:r>
            </a:p>
          </p:txBody>
        </p:sp>
        <p:grpSp>
          <p:nvGrpSpPr>
            <p:cNvPr id="33" name="Group 78">
              <a:extLst>
                <a:ext uri="{FF2B5EF4-FFF2-40B4-BE49-F238E27FC236}">
                  <a16:creationId xmlns:a16="http://schemas.microsoft.com/office/drawing/2014/main" id="{ECD258D3-128A-4AA2-8D0B-B864AC8A30E0}"/>
                </a:ext>
              </a:extLst>
            </p:cNvPr>
            <p:cNvGrpSpPr/>
            <p:nvPr/>
          </p:nvGrpSpPr>
          <p:grpSpPr>
            <a:xfrm>
              <a:off x="10944188" y="4822741"/>
              <a:ext cx="789911" cy="973308"/>
              <a:chOff x="5109199" y="1831046"/>
              <a:chExt cx="789911" cy="917478"/>
            </a:xfrm>
          </p:grpSpPr>
          <p:sp>
            <p:nvSpPr>
              <p:cNvPr id="34" name="Rectangle 79">
                <a:extLst>
                  <a:ext uri="{FF2B5EF4-FFF2-40B4-BE49-F238E27FC236}">
                    <a16:creationId xmlns:a16="http://schemas.microsoft.com/office/drawing/2014/main" id="{A256A795-810B-4B94-A4F3-68B2753A5ED0}"/>
                  </a:ext>
                </a:extLst>
              </p:cNvPr>
              <p:cNvSpPr/>
              <p:nvPr/>
            </p:nvSpPr>
            <p:spPr>
              <a:xfrm>
                <a:off x="5109199" y="1831046"/>
                <a:ext cx="789911" cy="917478"/>
              </a:xfrm>
              <a:prstGeom prst="rect">
                <a:avLst/>
              </a:prstGeom>
              <a:solidFill>
                <a:srgbClr val="41BEFF"/>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35" name="Rectangle 80">
                <a:extLst>
                  <a:ext uri="{FF2B5EF4-FFF2-40B4-BE49-F238E27FC236}">
                    <a16:creationId xmlns:a16="http://schemas.microsoft.com/office/drawing/2014/main" id="{BA89944E-23A7-4F7A-839B-424DCF347700}"/>
                  </a:ext>
                </a:extLst>
              </p:cNvPr>
              <p:cNvSpPr/>
              <p:nvPr/>
            </p:nvSpPr>
            <p:spPr>
              <a:xfrm>
                <a:off x="5165663" y="2073556"/>
                <a:ext cx="717813" cy="438919"/>
              </a:xfrm>
              <a:prstGeom prst="rect">
                <a:avLst/>
              </a:prstGeom>
            </p:spPr>
            <p:txBody>
              <a:bodyPr wrap="none" anchor="ctr">
                <a:spAutoFit/>
              </a:bodyPr>
              <a:lstStyle/>
              <a:p>
                <a:pPr marL="0" marR="0" lvl="0" indent="0" algn="r" defTabSz="950885" eaLnBrk="1" fontAlgn="auto" latinLnBrk="0" hangingPunct="1">
                  <a:lnSpc>
                    <a:spcPct val="100000"/>
                  </a:lnSpc>
                  <a:spcBef>
                    <a:spcPts val="0"/>
                  </a:spcBef>
                  <a:spcAft>
                    <a:spcPts val="0"/>
                  </a:spcAft>
                  <a:buClrTx/>
                  <a:buSzTx/>
                  <a:buFontTx/>
                  <a:buNone/>
                  <a:tabLst/>
                  <a:defRPr/>
                </a:pP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RQ04</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grpSp>
      <p:sp>
        <p:nvSpPr>
          <p:cNvPr id="36" name="Fußzeilenplatzhalter 4">
            <a:extLst>
              <a:ext uri="{FF2B5EF4-FFF2-40B4-BE49-F238E27FC236}">
                <a16:creationId xmlns:a16="http://schemas.microsoft.com/office/drawing/2014/main" id="{83FFB6A7-9B44-401B-8EB6-21A15DD070B8}"/>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290616125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35">
            <a:extLst>
              <a:ext uri="{FF2B5EF4-FFF2-40B4-BE49-F238E27FC236}">
                <a16:creationId xmlns:a16="http://schemas.microsoft.com/office/drawing/2014/main" id="{487FE496-820B-4D30-BB19-DE29B254E502}"/>
              </a:ext>
            </a:extLst>
          </p:cNvPr>
          <p:cNvSpPr/>
          <p:nvPr/>
        </p:nvSpPr>
        <p:spPr>
          <a:xfrm>
            <a:off x="6252631" y="1215119"/>
            <a:ext cx="5569692" cy="4086087"/>
          </a:xfrm>
          <a:prstGeom prst="rect">
            <a:avLst/>
          </a:prstGeom>
          <a:solidFill>
            <a:srgbClr val="1976D2">
              <a:lumMod val="20000"/>
              <a:lumOff val="80000"/>
              <a:alpha val="8000"/>
            </a:srgbClr>
          </a:solidFill>
          <a:ln w="63500" cap="flat" cmpd="sng" algn="ctr">
            <a:solidFill>
              <a:srgbClr val="1976D2"/>
            </a:solid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8" name="Rectangle 30">
            <a:extLst>
              <a:ext uri="{FF2B5EF4-FFF2-40B4-BE49-F238E27FC236}">
                <a16:creationId xmlns:a16="http://schemas.microsoft.com/office/drawing/2014/main" id="{15FEBD43-D7F4-497D-A30E-643657EED774}"/>
              </a:ext>
            </a:extLst>
          </p:cNvPr>
          <p:cNvSpPr/>
          <p:nvPr/>
        </p:nvSpPr>
        <p:spPr>
          <a:xfrm>
            <a:off x="271839" y="1215120"/>
            <a:ext cx="5627298" cy="4086087"/>
          </a:xfrm>
          <a:prstGeom prst="rect">
            <a:avLst/>
          </a:prstGeom>
          <a:solidFill>
            <a:srgbClr val="1565C0">
              <a:lumMod val="20000"/>
              <a:lumOff val="80000"/>
              <a:alpha val="8000"/>
            </a:srgbClr>
          </a:solidFill>
          <a:ln w="63500" cap="flat" cmpd="sng" algn="ctr">
            <a:solidFill>
              <a:srgbClr val="1565C0"/>
            </a:solid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1E88E5"/>
              </a:solidFill>
              <a:effectLst/>
              <a:uLnTx/>
              <a:uFillTx/>
              <a:latin typeface="Source Sans Pro" charset="0"/>
              <a:ea typeface="Source Sans Pro" charset="0"/>
              <a:cs typeface="Source Sans Pro" charset="0"/>
            </a:endParaRPr>
          </a:p>
        </p:txBody>
      </p:sp>
      <p:sp>
        <p:nvSpPr>
          <p:cNvPr id="2" name="Inhaltsplatzhalter 1">
            <a:extLst>
              <a:ext uri="{FF2B5EF4-FFF2-40B4-BE49-F238E27FC236}">
                <a16:creationId xmlns:a16="http://schemas.microsoft.com/office/drawing/2014/main" id="{F2528FBF-1912-4602-A92A-B560644AED25}"/>
              </a:ext>
            </a:extLst>
          </p:cNvPr>
          <p:cNvSpPr>
            <a:spLocks noGrp="1"/>
          </p:cNvSpPr>
          <p:nvPr>
            <p:ph idx="1"/>
          </p:nvPr>
        </p:nvSpPr>
        <p:spPr>
          <a:xfrm>
            <a:off x="479376" y="1343080"/>
            <a:ext cx="4322938" cy="1944216"/>
          </a:xfrm>
        </p:spPr>
        <p:txBody>
          <a:bodyPr>
            <a:noAutofit/>
          </a:bodyPr>
          <a:lstStyle/>
          <a:p>
            <a:r>
              <a:rPr lang="en-GB" sz="2000" u="sng" dirty="0"/>
              <a:t>Actual state</a:t>
            </a:r>
          </a:p>
          <a:p>
            <a:pPr marL="285750" indent="-285750">
              <a:buFont typeface="Arial" panose="020B0604020202020204" pitchFamily="34" charset="0"/>
              <a:buChar char="•"/>
            </a:pPr>
            <a:r>
              <a:rPr lang="en-GB" sz="2000" dirty="0"/>
              <a:t>Assumed organization to be agile rather than traditional</a:t>
            </a:r>
          </a:p>
          <a:p>
            <a:pPr marL="285750" indent="-285750">
              <a:buFont typeface="Arial" panose="020B0604020202020204" pitchFamily="34" charset="0"/>
              <a:buChar char="•"/>
            </a:pPr>
            <a:r>
              <a:rPr lang="en-GB" sz="2000" dirty="0"/>
              <a:t>Except „documentation“ </a:t>
            </a:r>
            <a:r>
              <a:rPr lang="en-GB" sz="2000" dirty="0" err="1"/>
              <a:t>categorie</a:t>
            </a:r>
            <a:r>
              <a:rPr lang="en-GB" sz="2000" dirty="0"/>
              <a:t> </a:t>
            </a:r>
          </a:p>
          <a:p>
            <a:pPr marL="285750" indent="-285750">
              <a:buFont typeface="Arial" panose="020B0604020202020204" pitchFamily="34" charset="0"/>
              <a:buChar char="•"/>
            </a:pPr>
            <a:r>
              <a:rPr lang="en-GB" sz="2000" dirty="0"/>
              <a:t>Would remain the state or move further to „the optimum“</a:t>
            </a:r>
          </a:p>
          <a:p>
            <a:endParaRPr lang="en-GB" sz="2000" dirty="0"/>
          </a:p>
        </p:txBody>
      </p:sp>
      <p:sp>
        <p:nvSpPr>
          <p:cNvPr id="3" name="Titel 2">
            <a:extLst>
              <a:ext uri="{FF2B5EF4-FFF2-40B4-BE49-F238E27FC236}">
                <a16:creationId xmlns:a16="http://schemas.microsoft.com/office/drawing/2014/main" id="{D6BAE160-3B71-4A08-AF59-3645D50DEF8F}"/>
              </a:ext>
            </a:extLst>
          </p:cNvPr>
          <p:cNvSpPr>
            <a:spLocks noGrp="1"/>
          </p:cNvSpPr>
          <p:nvPr>
            <p:ph type="title"/>
          </p:nvPr>
        </p:nvSpPr>
        <p:spPr/>
        <p:txBody>
          <a:bodyPr/>
          <a:lstStyle/>
          <a:p>
            <a:r>
              <a:rPr lang="en-GB" dirty="0"/>
              <a:t>Initial findings</a:t>
            </a:r>
          </a:p>
        </p:txBody>
      </p:sp>
      <p:sp>
        <p:nvSpPr>
          <p:cNvPr id="4" name="Datumsplatzhalter 3">
            <a:extLst>
              <a:ext uri="{FF2B5EF4-FFF2-40B4-BE49-F238E27FC236}">
                <a16:creationId xmlns:a16="http://schemas.microsoft.com/office/drawing/2014/main" id="{26EC41C8-617F-41BD-B28E-37C7BFD7E0F3}"/>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828B9225-D094-484F-840B-C3C6223F1514}"/>
              </a:ext>
            </a:extLst>
          </p:cNvPr>
          <p:cNvSpPr>
            <a:spLocks noGrp="1"/>
          </p:cNvSpPr>
          <p:nvPr>
            <p:ph type="sldNum" sz="quarter" idx="12"/>
          </p:nvPr>
        </p:nvSpPr>
        <p:spPr/>
        <p:txBody>
          <a:bodyPr/>
          <a:lstStyle/>
          <a:p>
            <a:pPr>
              <a:defRPr/>
            </a:pPr>
            <a:fld id="{E201E5CB-5EE0-4EA4-87FF-7D8A79A61969}" type="slidenum">
              <a:rPr lang="en-GB" smtClean="0"/>
              <a:pPr>
                <a:defRPr/>
              </a:pPr>
              <a:t>14</a:t>
            </a:fld>
            <a:endParaRPr lang="en-GB"/>
          </a:p>
        </p:txBody>
      </p:sp>
      <p:sp>
        <p:nvSpPr>
          <p:cNvPr id="9" name="Inhaltsplatzhalter 1">
            <a:extLst>
              <a:ext uri="{FF2B5EF4-FFF2-40B4-BE49-F238E27FC236}">
                <a16:creationId xmlns:a16="http://schemas.microsoft.com/office/drawing/2014/main" id="{2944F616-024B-4DF9-AED8-33EACCB8565F}"/>
              </a:ext>
            </a:extLst>
          </p:cNvPr>
          <p:cNvSpPr txBox="1">
            <a:spLocks/>
          </p:cNvSpPr>
          <p:nvPr/>
        </p:nvSpPr>
        <p:spPr bwMode="auto">
          <a:xfrm>
            <a:off x="6494496" y="1215121"/>
            <a:ext cx="5040560" cy="34380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r>
              <a:rPr lang="en-GB" sz="2000" u="sng" kern="0" dirty="0"/>
              <a:t>Impact</a:t>
            </a:r>
          </a:p>
          <a:p>
            <a:pPr marL="285750" indent="-285750">
              <a:buFont typeface="Arial" panose="020B0604020202020204" pitchFamily="34" charset="0"/>
              <a:buChar char="•"/>
            </a:pPr>
            <a:r>
              <a:rPr lang="en-GB" sz="2000" kern="0" dirty="0"/>
              <a:t>Technology:</a:t>
            </a:r>
          </a:p>
          <a:p>
            <a:pPr marL="642937" lvl="1" indent="-285750">
              <a:buFont typeface="Arial" panose="020B0604020202020204" pitchFamily="34" charset="0"/>
              <a:buChar char="•"/>
            </a:pPr>
            <a:r>
              <a:rPr lang="en-GB" sz="2000" kern="0" dirty="0"/>
              <a:t>Could not say much about that</a:t>
            </a:r>
          </a:p>
          <a:p>
            <a:pPr marL="285750" indent="-285750">
              <a:buFont typeface="Arial" panose="020B0604020202020204" pitchFamily="34" charset="0"/>
              <a:buChar char="•"/>
            </a:pPr>
            <a:r>
              <a:rPr lang="en-GB" sz="2000" kern="0" dirty="0"/>
              <a:t>Structure:</a:t>
            </a:r>
          </a:p>
          <a:p>
            <a:pPr marL="642937" lvl="1" indent="-285750">
              <a:buFont typeface="Arial" panose="020B0604020202020204" pitchFamily="34" charset="0"/>
              <a:buChar char="•"/>
            </a:pPr>
            <a:r>
              <a:rPr lang="en-GB" sz="2000" kern="0" dirty="0"/>
              <a:t>Polarizing</a:t>
            </a:r>
          </a:p>
          <a:p>
            <a:pPr marL="285750" indent="-285750">
              <a:buFont typeface="Arial" panose="020B0604020202020204" pitchFamily="34" charset="0"/>
              <a:buChar char="•"/>
            </a:pPr>
            <a:r>
              <a:rPr lang="en-GB" sz="2000" kern="0" dirty="0"/>
              <a:t>Actors:</a:t>
            </a:r>
          </a:p>
          <a:p>
            <a:pPr marL="642937" lvl="1" indent="-285750">
              <a:buFont typeface="Arial" panose="020B0604020202020204" pitchFamily="34" charset="0"/>
              <a:buChar char="•"/>
            </a:pPr>
            <a:r>
              <a:rPr lang="en-GB" sz="2000" kern="0" dirty="0"/>
              <a:t>Motivation encouraged</a:t>
            </a:r>
          </a:p>
          <a:p>
            <a:pPr marL="642937" lvl="1" indent="-285750">
              <a:buFont typeface="Arial" panose="020B0604020202020204" pitchFamily="34" charset="0"/>
              <a:buChar char="•"/>
            </a:pPr>
            <a:r>
              <a:rPr lang="en-GB" sz="2000" kern="0" dirty="0"/>
              <a:t>Group </a:t>
            </a:r>
            <a:r>
              <a:rPr lang="en-GB" sz="2000" kern="0" dirty="0">
                <a:sym typeface="Wingdings" panose="05000000000000000000" pitchFamily="2" charset="2"/>
              </a:rPr>
              <a:t> team</a:t>
            </a:r>
            <a:endParaRPr lang="en-GB" sz="2000" kern="0" dirty="0"/>
          </a:p>
          <a:p>
            <a:pPr marL="285750" indent="-285750">
              <a:buFont typeface="Arial" panose="020B0604020202020204" pitchFamily="34" charset="0"/>
              <a:buChar char="•"/>
            </a:pPr>
            <a:r>
              <a:rPr lang="en-GB" sz="2000" kern="0" dirty="0"/>
              <a:t>Tasks:</a:t>
            </a:r>
          </a:p>
          <a:p>
            <a:pPr marL="642937" lvl="1" indent="-285750">
              <a:buFont typeface="Arial" panose="020B0604020202020204" pitchFamily="34" charset="0"/>
              <a:buChar char="•"/>
            </a:pPr>
            <a:r>
              <a:rPr lang="en-GB" sz="2000" kern="0" dirty="0"/>
              <a:t>More flexible</a:t>
            </a:r>
          </a:p>
          <a:p>
            <a:pPr marL="642937" lvl="1" indent="-285750">
              <a:buFont typeface="Arial" panose="020B0604020202020204" pitchFamily="34" charset="0"/>
              <a:buChar char="•"/>
            </a:pPr>
            <a:r>
              <a:rPr lang="en-GB" sz="2000" kern="0" dirty="0"/>
              <a:t>Identification of obsolete tasks</a:t>
            </a:r>
          </a:p>
          <a:p>
            <a:endParaRPr lang="en-GB" sz="2000" kern="0" dirty="0"/>
          </a:p>
        </p:txBody>
      </p:sp>
      <p:sp>
        <p:nvSpPr>
          <p:cNvPr id="12" name="Fußzeilenplatzhalter 4">
            <a:extLst>
              <a:ext uri="{FF2B5EF4-FFF2-40B4-BE49-F238E27FC236}">
                <a16:creationId xmlns:a16="http://schemas.microsoft.com/office/drawing/2014/main" id="{FFC34BEF-64E4-4E63-BA68-8C154ADB3E31}"/>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08326559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50">
            <a:extLst>
              <a:ext uri="{FF2B5EF4-FFF2-40B4-BE49-F238E27FC236}">
                <a16:creationId xmlns:a16="http://schemas.microsoft.com/office/drawing/2014/main" id="{3660E0F1-3E74-4D33-AADD-08E8A2F080D0}"/>
              </a:ext>
            </a:extLst>
          </p:cNvPr>
          <p:cNvSpPr/>
          <p:nvPr/>
        </p:nvSpPr>
        <p:spPr>
          <a:xfrm>
            <a:off x="6240110" y="1192452"/>
            <a:ext cx="5582213" cy="4108754"/>
          </a:xfrm>
          <a:prstGeom prst="rect">
            <a:avLst/>
          </a:prstGeom>
          <a:solidFill>
            <a:srgbClr val="2196F3">
              <a:lumMod val="20000"/>
              <a:lumOff val="80000"/>
              <a:alpha val="8000"/>
            </a:srgbClr>
          </a:solidFill>
          <a:ln w="63500" cap="flat" cmpd="sng" algn="ctr">
            <a:solidFill>
              <a:srgbClr val="2196F3"/>
            </a:solid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5" name="Rectangle 39">
            <a:extLst>
              <a:ext uri="{FF2B5EF4-FFF2-40B4-BE49-F238E27FC236}">
                <a16:creationId xmlns:a16="http://schemas.microsoft.com/office/drawing/2014/main" id="{0F0C5000-84C0-4BD4-8FC1-6C2E5976E1B4}"/>
              </a:ext>
            </a:extLst>
          </p:cNvPr>
          <p:cNvSpPr/>
          <p:nvPr/>
        </p:nvSpPr>
        <p:spPr>
          <a:xfrm>
            <a:off x="302506" y="1192452"/>
            <a:ext cx="5615093" cy="4108754"/>
          </a:xfrm>
          <a:prstGeom prst="rect">
            <a:avLst/>
          </a:prstGeom>
          <a:solidFill>
            <a:srgbClr val="1E88E5">
              <a:lumMod val="20000"/>
              <a:lumOff val="80000"/>
              <a:alpha val="8000"/>
            </a:srgbClr>
          </a:solidFill>
          <a:ln w="63500" cap="flat" cmpd="sng" algn="ctr">
            <a:solidFill>
              <a:srgbClr val="1E88E5"/>
            </a:solid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3" name="Titel 2">
            <a:extLst>
              <a:ext uri="{FF2B5EF4-FFF2-40B4-BE49-F238E27FC236}">
                <a16:creationId xmlns:a16="http://schemas.microsoft.com/office/drawing/2014/main" id="{D6BAE160-3B71-4A08-AF59-3645D50DEF8F}"/>
              </a:ext>
            </a:extLst>
          </p:cNvPr>
          <p:cNvSpPr>
            <a:spLocks noGrp="1"/>
          </p:cNvSpPr>
          <p:nvPr>
            <p:ph type="title"/>
          </p:nvPr>
        </p:nvSpPr>
        <p:spPr/>
        <p:txBody>
          <a:bodyPr/>
          <a:lstStyle/>
          <a:p>
            <a:r>
              <a:rPr lang="en-GB" dirty="0"/>
              <a:t>Initial findings</a:t>
            </a:r>
          </a:p>
        </p:txBody>
      </p:sp>
      <p:sp>
        <p:nvSpPr>
          <p:cNvPr id="4" name="Datumsplatzhalter 3">
            <a:extLst>
              <a:ext uri="{FF2B5EF4-FFF2-40B4-BE49-F238E27FC236}">
                <a16:creationId xmlns:a16="http://schemas.microsoft.com/office/drawing/2014/main" id="{26EC41C8-617F-41BD-B28E-37C7BFD7E0F3}"/>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828B9225-D094-484F-840B-C3C6223F1514}"/>
              </a:ext>
            </a:extLst>
          </p:cNvPr>
          <p:cNvSpPr>
            <a:spLocks noGrp="1"/>
          </p:cNvSpPr>
          <p:nvPr>
            <p:ph type="sldNum" sz="quarter" idx="12"/>
          </p:nvPr>
        </p:nvSpPr>
        <p:spPr/>
        <p:txBody>
          <a:bodyPr/>
          <a:lstStyle/>
          <a:p>
            <a:pPr>
              <a:defRPr/>
            </a:pPr>
            <a:fld id="{E201E5CB-5EE0-4EA4-87FF-7D8A79A61969}" type="slidenum">
              <a:rPr lang="en-GB" smtClean="0"/>
              <a:pPr>
                <a:defRPr/>
              </a:pPr>
              <a:t>15</a:t>
            </a:fld>
            <a:endParaRPr lang="en-GB"/>
          </a:p>
        </p:txBody>
      </p:sp>
      <p:sp>
        <p:nvSpPr>
          <p:cNvPr id="7" name="Inhaltsplatzhalter 1">
            <a:extLst>
              <a:ext uri="{FF2B5EF4-FFF2-40B4-BE49-F238E27FC236}">
                <a16:creationId xmlns:a16="http://schemas.microsoft.com/office/drawing/2014/main" id="{90BA5C47-73A1-41C8-9B93-274FECF42BAF}"/>
              </a:ext>
            </a:extLst>
          </p:cNvPr>
          <p:cNvSpPr txBox="1">
            <a:spLocks/>
          </p:cNvSpPr>
          <p:nvPr/>
        </p:nvSpPr>
        <p:spPr bwMode="auto">
          <a:xfrm>
            <a:off x="6624511" y="980728"/>
            <a:ext cx="4322938" cy="311028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357187" lvl="1" indent="0">
              <a:buNone/>
            </a:pPr>
            <a:endParaRPr lang="en-GB" sz="2000" kern="0" dirty="0"/>
          </a:p>
          <a:p>
            <a:r>
              <a:rPr lang="en-GB" sz="2000" u="sng" kern="0" dirty="0"/>
              <a:t>Lessons learned so far</a:t>
            </a:r>
          </a:p>
          <a:p>
            <a:pPr marL="285750" indent="-285750">
              <a:buFont typeface="Arial" panose="020B0604020202020204" pitchFamily="34" charset="0"/>
              <a:buChar char="•"/>
            </a:pPr>
            <a:r>
              <a:rPr lang="en-GB" sz="2000" kern="0" dirty="0"/>
              <a:t>Middle Management has to commit </a:t>
            </a:r>
          </a:p>
          <a:p>
            <a:pPr marL="285750" indent="-285750">
              <a:buFont typeface="Arial" panose="020B0604020202020204" pitchFamily="34" charset="0"/>
              <a:buChar char="•"/>
            </a:pPr>
            <a:r>
              <a:rPr lang="en-GB" sz="2000" kern="0" dirty="0"/>
              <a:t>Spotify Model did not work</a:t>
            </a:r>
          </a:p>
          <a:p>
            <a:pPr marL="285750" indent="-285750">
              <a:buFont typeface="Arial" panose="020B0604020202020204" pitchFamily="34" charset="0"/>
              <a:buChar char="•"/>
            </a:pPr>
            <a:r>
              <a:rPr lang="en-GB" sz="2000" kern="0" dirty="0"/>
              <a:t>Motivated teams lead to success</a:t>
            </a:r>
          </a:p>
          <a:p>
            <a:endParaRPr lang="en-GB" sz="2000" kern="0" dirty="0"/>
          </a:p>
        </p:txBody>
      </p:sp>
      <p:sp>
        <p:nvSpPr>
          <p:cNvPr id="11" name="Inhaltsplatzhalter 1">
            <a:extLst>
              <a:ext uri="{FF2B5EF4-FFF2-40B4-BE49-F238E27FC236}">
                <a16:creationId xmlns:a16="http://schemas.microsoft.com/office/drawing/2014/main" id="{13720233-692D-427F-8444-DDD795E92BB8}"/>
              </a:ext>
            </a:extLst>
          </p:cNvPr>
          <p:cNvSpPr txBox="1">
            <a:spLocks/>
          </p:cNvSpPr>
          <p:nvPr/>
        </p:nvSpPr>
        <p:spPr bwMode="auto">
          <a:xfrm>
            <a:off x="695823" y="1312863"/>
            <a:ext cx="4322938" cy="38443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r>
              <a:rPr lang="en-GB" sz="2000" u="sng" kern="0" dirty="0"/>
              <a:t>Success factors</a:t>
            </a:r>
          </a:p>
          <a:p>
            <a:pPr marL="642937" lvl="1" indent="-285750">
              <a:buFont typeface="Arial" panose="020B0604020202020204" pitchFamily="34" charset="0"/>
              <a:buChar char="•"/>
            </a:pPr>
            <a:r>
              <a:rPr lang="en-GB" sz="2000" kern="0" dirty="0"/>
              <a:t>Clarification</a:t>
            </a:r>
          </a:p>
          <a:p>
            <a:pPr marL="642937" lvl="1" indent="-285750">
              <a:buFont typeface="Arial" panose="020B0604020202020204" pitchFamily="34" charset="0"/>
              <a:buChar char="•"/>
            </a:pPr>
            <a:r>
              <a:rPr lang="en-GB" sz="2000" kern="0" dirty="0"/>
              <a:t>Listen and understand</a:t>
            </a:r>
          </a:p>
          <a:p>
            <a:pPr marL="642937" lvl="1" indent="-285750">
              <a:buFont typeface="Arial" panose="020B0604020202020204" pitchFamily="34" charset="0"/>
              <a:buChar char="•"/>
            </a:pPr>
            <a:r>
              <a:rPr lang="en-GB" sz="2000" kern="0" dirty="0"/>
              <a:t>Just do it</a:t>
            </a:r>
          </a:p>
          <a:p>
            <a:pPr marL="357187" lvl="1" indent="0">
              <a:buNone/>
            </a:pPr>
            <a:endParaRPr lang="en-GB" sz="2000" kern="0" dirty="0"/>
          </a:p>
          <a:p>
            <a:pPr marL="0" indent="0"/>
            <a:r>
              <a:rPr lang="en-GB" sz="2000" u="sng" kern="0" dirty="0"/>
              <a:t>Barriers</a:t>
            </a:r>
          </a:p>
          <a:p>
            <a:pPr marL="642937" lvl="1" indent="-285750">
              <a:buFont typeface="Arial" panose="020B0604020202020204" pitchFamily="34" charset="0"/>
              <a:buChar char="•"/>
            </a:pPr>
            <a:r>
              <a:rPr lang="en-GB" sz="2000" kern="0" dirty="0"/>
              <a:t>Rejection Agile Team by employees and middle management</a:t>
            </a:r>
          </a:p>
          <a:p>
            <a:pPr marL="357187" lvl="1" indent="0">
              <a:buNone/>
            </a:pPr>
            <a:endParaRPr lang="en-GB" sz="2000" kern="0" dirty="0"/>
          </a:p>
          <a:p>
            <a:endParaRPr lang="en-GB" sz="2000" kern="0" dirty="0"/>
          </a:p>
        </p:txBody>
      </p:sp>
      <p:sp>
        <p:nvSpPr>
          <p:cNvPr id="14" name="Fußzeilenplatzhalter 4">
            <a:extLst>
              <a:ext uri="{FF2B5EF4-FFF2-40B4-BE49-F238E27FC236}">
                <a16:creationId xmlns:a16="http://schemas.microsoft.com/office/drawing/2014/main" id="{81E64CD6-54E2-4818-9638-DF76F22E3290}"/>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97557828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0E6F6F3-65A2-7E4B-81C1-BE2AD08756A8}"/>
              </a:ext>
            </a:extLst>
          </p:cNvPr>
          <p:cNvSpPr>
            <a:spLocks noGrp="1"/>
          </p:cNvSpPr>
          <p:nvPr>
            <p:ph type="title"/>
          </p:nvPr>
        </p:nvSpPr>
        <p:spPr>
          <a:xfrm>
            <a:off x="334437" y="44452"/>
            <a:ext cx="10586099" cy="720725"/>
          </a:xfrm>
        </p:spPr>
        <p:txBody>
          <a:bodyPr/>
          <a:lstStyle/>
          <a:p>
            <a:r>
              <a:rPr lang="de-DE" dirty="0"/>
              <a:t>Timeline</a:t>
            </a:r>
          </a:p>
        </p:txBody>
      </p:sp>
      <p:sp>
        <p:nvSpPr>
          <p:cNvPr id="4" name="Datumsplatzhalter 3">
            <a:extLst>
              <a:ext uri="{FF2B5EF4-FFF2-40B4-BE49-F238E27FC236}">
                <a16:creationId xmlns:a16="http://schemas.microsoft.com/office/drawing/2014/main" id="{C7102151-F789-104E-A144-21FDEB4A65F8}"/>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1295376E-21A4-9E4C-BEC1-82CC6BF11072}"/>
              </a:ext>
            </a:extLst>
          </p:cNvPr>
          <p:cNvSpPr>
            <a:spLocks noGrp="1"/>
          </p:cNvSpPr>
          <p:nvPr>
            <p:ph type="sldNum" sz="quarter" idx="12"/>
          </p:nvPr>
        </p:nvSpPr>
        <p:spPr/>
        <p:txBody>
          <a:bodyPr/>
          <a:lstStyle/>
          <a:p>
            <a:pPr>
              <a:defRPr/>
            </a:pPr>
            <a:fld id="{E201E5CB-5EE0-4EA4-87FF-7D8A79A61969}" type="slidenum">
              <a:rPr lang="de-DE" smtClean="0"/>
              <a:pPr>
                <a:defRPr/>
              </a:pPr>
              <a:t>16</a:t>
            </a:fld>
            <a:endParaRPr lang="de-DE" dirty="0"/>
          </a:p>
        </p:txBody>
      </p:sp>
      <p:sp>
        <p:nvSpPr>
          <p:cNvPr id="59" name="Rectangle 14">
            <a:extLst>
              <a:ext uri="{FF2B5EF4-FFF2-40B4-BE49-F238E27FC236}">
                <a16:creationId xmlns:a16="http://schemas.microsoft.com/office/drawing/2014/main" id="{14C36DB2-9D2F-E947-9328-AB5C6E232128}"/>
              </a:ext>
            </a:extLst>
          </p:cNvPr>
          <p:cNvSpPr/>
          <p:nvPr/>
        </p:nvSpPr>
        <p:spPr>
          <a:xfrm>
            <a:off x="567071" y="2491847"/>
            <a:ext cx="2514651" cy="382772"/>
          </a:xfrm>
          <a:prstGeom prst="rect">
            <a:avLst/>
          </a:prstGeom>
          <a:solidFill>
            <a:srgbClr val="FFFFFF">
              <a:lumMod val="95000"/>
            </a:srgbClr>
          </a:solidFill>
          <a:ln w="12700" cap="flat" cmpd="sng" algn="ctr">
            <a:noFill/>
            <a:prstDash val="solid"/>
            <a:miter lim="800000"/>
          </a:ln>
          <a:effectLst/>
        </p:spPr>
        <p:txBody>
          <a:bodyPr lIns="18000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srgbClr val="343941"/>
                </a:solidFill>
                <a:latin typeface="Source Sans Pro" charset="0"/>
                <a:ea typeface="Source Sans Pro" charset="0"/>
                <a:cs typeface="Source Sans Pro" charset="0"/>
              </a:rPr>
              <a:t>Literature Review</a:t>
            </a:r>
            <a:endParaRPr kumimoji="0" lang="en-US" sz="14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60" name="Rectangle 1">
            <a:extLst>
              <a:ext uri="{FF2B5EF4-FFF2-40B4-BE49-F238E27FC236}">
                <a16:creationId xmlns:a16="http://schemas.microsoft.com/office/drawing/2014/main" id="{038D7A28-8686-F945-8BB6-1040256AE8F8}"/>
              </a:ext>
            </a:extLst>
          </p:cNvPr>
          <p:cNvSpPr/>
          <p:nvPr/>
        </p:nvSpPr>
        <p:spPr>
          <a:xfrm>
            <a:off x="3090042" y="2447121"/>
            <a:ext cx="477932" cy="477932"/>
          </a:xfrm>
          <a:prstGeom prst="rect">
            <a:avLst/>
          </a:prstGeom>
          <a:solidFill>
            <a:srgbClr val="64B5F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64" name="Rectangle 28">
            <a:extLst>
              <a:ext uri="{FF2B5EF4-FFF2-40B4-BE49-F238E27FC236}">
                <a16:creationId xmlns:a16="http://schemas.microsoft.com/office/drawing/2014/main" id="{AD349C03-5A8E-9E4B-9FE7-53EC144F3928}"/>
              </a:ext>
            </a:extLst>
          </p:cNvPr>
          <p:cNvSpPr/>
          <p:nvPr/>
        </p:nvSpPr>
        <p:spPr>
          <a:xfrm>
            <a:off x="567071" y="3161672"/>
            <a:ext cx="2514651" cy="382772"/>
          </a:xfrm>
          <a:prstGeom prst="rect">
            <a:avLst/>
          </a:prstGeom>
          <a:solidFill>
            <a:srgbClr val="FFFFFF">
              <a:lumMod val="95000"/>
            </a:srgbClr>
          </a:solidFill>
          <a:ln w="12700" cap="flat" cmpd="sng" algn="ctr">
            <a:noFill/>
            <a:prstDash val="solid"/>
            <a:miter lim="800000"/>
          </a:ln>
          <a:effectLst/>
        </p:spPr>
        <p:txBody>
          <a:bodyPr lIns="18000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srgbClr val="343941"/>
                </a:solidFill>
                <a:latin typeface="Source Sans Pro" charset="0"/>
                <a:ea typeface="Source Sans Pro" charset="0"/>
                <a:cs typeface="Source Sans Pro" charset="0"/>
              </a:rPr>
              <a:t>Prepare and conduct Interviews</a:t>
            </a:r>
            <a:endParaRPr kumimoji="0" lang="en-US" sz="14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65" name="Rectangle 29">
            <a:extLst>
              <a:ext uri="{FF2B5EF4-FFF2-40B4-BE49-F238E27FC236}">
                <a16:creationId xmlns:a16="http://schemas.microsoft.com/office/drawing/2014/main" id="{0C61F7CE-3399-FA41-9D1F-1217B683E988}"/>
              </a:ext>
            </a:extLst>
          </p:cNvPr>
          <p:cNvSpPr/>
          <p:nvPr/>
        </p:nvSpPr>
        <p:spPr>
          <a:xfrm>
            <a:off x="3090042" y="3116946"/>
            <a:ext cx="477932" cy="477932"/>
          </a:xfrm>
          <a:prstGeom prst="rect">
            <a:avLst/>
          </a:prstGeom>
          <a:solidFill>
            <a:srgbClr val="2196F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sp>
        <p:nvSpPr>
          <p:cNvPr id="66" name="Rectangle 32">
            <a:extLst>
              <a:ext uri="{FF2B5EF4-FFF2-40B4-BE49-F238E27FC236}">
                <a16:creationId xmlns:a16="http://schemas.microsoft.com/office/drawing/2014/main" id="{9923DD46-49A1-1A46-A522-F481F67A8505}"/>
              </a:ext>
            </a:extLst>
          </p:cNvPr>
          <p:cNvSpPr/>
          <p:nvPr/>
        </p:nvSpPr>
        <p:spPr>
          <a:xfrm>
            <a:off x="558512" y="3929823"/>
            <a:ext cx="2514651" cy="382772"/>
          </a:xfrm>
          <a:prstGeom prst="rect">
            <a:avLst/>
          </a:prstGeom>
          <a:solidFill>
            <a:srgbClr val="FFFFFF">
              <a:lumMod val="95000"/>
            </a:srgbClr>
          </a:solidFill>
          <a:ln w="12700" cap="flat" cmpd="sng" algn="ctr">
            <a:noFill/>
            <a:prstDash val="solid"/>
            <a:miter lim="800000"/>
          </a:ln>
          <a:effectLst/>
        </p:spPr>
        <p:txBody>
          <a:bodyPr lIns="18000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srgbClr val="343941"/>
                </a:solidFill>
                <a:latin typeface="Source Sans Pro" charset="0"/>
                <a:ea typeface="Source Sans Pro" charset="0"/>
                <a:cs typeface="Source Sans Pro" charset="0"/>
              </a:rPr>
              <a:t>Data Analysis</a:t>
            </a:r>
            <a:endParaRPr kumimoji="0" lang="en-US" sz="14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67" name="Rectangle 33">
            <a:extLst>
              <a:ext uri="{FF2B5EF4-FFF2-40B4-BE49-F238E27FC236}">
                <a16:creationId xmlns:a16="http://schemas.microsoft.com/office/drawing/2014/main" id="{7B14226D-3798-B747-9657-8586A9A4630B}"/>
              </a:ext>
            </a:extLst>
          </p:cNvPr>
          <p:cNvSpPr/>
          <p:nvPr/>
        </p:nvSpPr>
        <p:spPr>
          <a:xfrm>
            <a:off x="3081483" y="3885097"/>
            <a:ext cx="477932" cy="477932"/>
          </a:xfrm>
          <a:prstGeom prst="rect">
            <a:avLst/>
          </a:prstGeom>
          <a:solidFill>
            <a:srgbClr val="1E88E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80" name="Rectangle 54">
            <a:extLst>
              <a:ext uri="{FF2B5EF4-FFF2-40B4-BE49-F238E27FC236}">
                <a16:creationId xmlns:a16="http://schemas.microsoft.com/office/drawing/2014/main" id="{23F81F5F-2017-A44B-A694-AD5DE0F2E703}"/>
              </a:ext>
            </a:extLst>
          </p:cNvPr>
          <p:cNvSpPr/>
          <p:nvPr/>
        </p:nvSpPr>
        <p:spPr>
          <a:xfrm>
            <a:off x="3793243" y="1912210"/>
            <a:ext cx="1076815" cy="382772"/>
          </a:xfrm>
          <a:prstGeom prst="rect">
            <a:avLst/>
          </a:prstGeom>
          <a:solidFill>
            <a:srgbClr val="FFFFFF">
              <a:lumMod val="95000"/>
            </a:srgbClr>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Sep</a:t>
            </a:r>
          </a:p>
        </p:txBody>
      </p:sp>
      <p:sp>
        <p:nvSpPr>
          <p:cNvPr id="92" name="Rectangle 72">
            <a:extLst>
              <a:ext uri="{FF2B5EF4-FFF2-40B4-BE49-F238E27FC236}">
                <a16:creationId xmlns:a16="http://schemas.microsoft.com/office/drawing/2014/main" id="{C15F02F8-A116-9F4E-BB01-B7C70A1F1BC9}"/>
              </a:ext>
            </a:extLst>
          </p:cNvPr>
          <p:cNvSpPr/>
          <p:nvPr/>
        </p:nvSpPr>
        <p:spPr>
          <a:xfrm>
            <a:off x="4343537" y="2672509"/>
            <a:ext cx="2544550" cy="97280"/>
          </a:xfrm>
          <a:prstGeom prst="rect">
            <a:avLst/>
          </a:prstGeom>
          <a:solidFill>
            <a:srgbClr val="64B5F6"/>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94" name="Rectangle 74">
            <a:extLst>
              <a:ext uri="{FF2B5EF4-FFF2-40B4-BE49-F238E27FC236}">
                <a16:creationId xmlns:a16="http://schemas.microsoft.com/office/drawing/2014/main" id="{8B6487ED-1955-2547-927E-0A27174E206F}"/>
              </a:ext>
            </a:extLst>
          </p:cNvPr>
          <p:cNvSpPr/>
          <p:nvPr/>
        </p:nvSpPr>
        <p:spPr>
          <a:xfrm>
            <a:off x="5933182" y="3307871"/>
            <a:ext cx="2611090" cy="97280"/>
          </a:xfrm>
          <a:prstGeom prst="rect">
            <a:avLst/>
          </a:prstGeom>
          <a:solidFill>
            <a:srgbClr val="2196F3"/>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95" name="Rectangle 75">
            <a:extLst>
              <a:ext uri="{FF2B5EF4-FFF2-40B4-BE49-F238E27FC236}">
                <a16:creationId xmlns:a16="http://schemas.microsoft.com/office/drawing/2014/main" id="{3E515EE6-6BFA-1849-94CF-8DABB30096E7}"/>
              </a:ext>
            </a:extLst>
          </p:cNvPr>
          <p:cNvSpPr/>
          <p:nvPr/>
        </p:nvSpPr>
        <p:spPr>
          <a:xfrm>
            <a:off x="7082080" y="4067404"/>
            <a:ext cx="2180093" cy="81235"/>
          </a:xfrm>
          <a:prstGeom prst="rect">
            <a:avLst/>
          </a:prstGeom>
          <a:solidFill>
            <a:srgbClr val="1E88E5"/>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96" name="Rectangle 76">
            <a:extLst>
              <a:ext uri="{FF2B5EF4-FFF2-40B4-BE49-F238E27FC236}">
                <a16:creationId xmlns:a16="http://schemas.microsoft.com/office/drawing/2014/main" id="{9239A79F-F6CF-EE43-AF06-114FDC75EEEE}"/>
              </a:ext>
            </a:extLst>
          </p:cNvPr>
          <p:cNvSpPr/>
          <p:nvPr/>
        </p:nvSpPr>
        <p:spPr>
          <a:xfrm>
            <a:off x="6007170" y="4794006"/>
            <a:ext cx="3809343" cy="81235"/>
          </a:xfrm>
          <a:prstGeom prst="rect">
            <a:avLst/>
          </a:prstGeom>
          <a:solidFill>
            <a:srgbClr val="1976D2"/>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endParaRPr>
          </a:p>
        </p:txBody>
      </p:sp>
      <p:sp>
        <p:nvSpPr>
          <p:cNvPr id="105" name="Rectangle 54">
            <a:extLst>
              <a:ext uri="{FF2B5EF4-FFF2-40B4-BE49-F238E27FC236}">
                <a16:creationId xmlns:a16="http://schemas.microsoft.com/office/drawing/2014/main" id="{71B5CBF3-AAC7-8D49-BA7D-E6467E13DD77}"/>
              </a:ext>
            </a:extLst>
          </p:cNvPr>
          <p:cNvSpPr/>
          <p:nvPr/>
        </p:nvSpPr>
        <p:spPr>
          <a:xfrm>
            <a:off x="4891272" y="1912210"/>
            <a:ext cx="1076815" cy="382772"/>
          </a:xfrm>
          <a:prstGeom prst="rect">
            <a:avLst/>
          </a:prstGeom>
          <a:solidFill>
            <a:srgbClr val="FFFFFF">
              <a:lumMod val="95000"/>
            </a:srgbClr>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Oct</a:t>
            </a:r>
          </a:p>
        </p:txBody>
      </p:sp>
      <p:sp>
        <p:nvSpPr>
          <p:cNvPr id="106" name="Rectangle 54">
            <a:extLst>
              <a:ext uri="{FF2B5EF4-FFF2-40B4-BE49-F238E27FC236}">
                <a16:creationId xmlns:a16="http://schemas.microsoft.com/office/drawing/2014/main" id="{9C324A64-43EB-FF4A-965F-560134522577}"/>
              </a:ext>
            </a:extLst>
          </p:cNvPr>
          <p:cNvSpPr/>
          <p:nvPr/>
        </p:nvSpPr>
        <p:spPr>
          <a:xfrm>
            <a:off x="5989301" y="1912210"/>
            <a:ext cx="1076815" cy="382772"/>
          </a:xfrm>
          <a:prstGeom prst="rect">
            <a:avLst/>
          </a:prstGeom>
          <a:solidFill>
            <a:srgbClr val="FFFFFF">
              <a:lumMod val="95000"/>
            </a:srgbClr>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Nov</a:t>
            </a:r>
          </a:p>
        </p:txBody>
      </p:sp>
      <p:sp>
        <p:nvSpPr>
          <p:cNvPr id="107" name="Rectangle 54">
            <a:extLst>
              <a:ext uri="{FF2B5EF4-FFF2-40B4-BE49-F238E27FC236}">
                <a16:creationId xmlns:a16="http://schemas.microsoft.com/office/drawing/2014/main" id="{CC0CD69F-D02A-3845-97D0-AA262D86C40C}"/>
              </a:ext>
            </a:extLst>
          </p:cNvPr>
          <p:cNvSpPr/>
          <p:nvPr/>
        </p:nvSpPr>
        <p:spPr>
          <a:xfrm>
            <a:off x="7087330" y="1912210"/>
            <a:ext cx="1076815" cy="382772"/>
          </a:xfrm>
          <a:prstGeom prst="rect">
            <a:avLst/>
          </a:prstGeom>
          <a:solidFill>
            <a:srgbClr val="FFFFFF">
              <a:lumMod val="95000"/>
            </a:srgbClr>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Dec</a:t>
            </a:r>
          </a:p>
        </p:txBody>
      </p:sp>
      <p:sp>
        <p:nvSpPr>
          <p:cNvPr id="108" name="Rectangle 54">
            <a:extLst>
              <a:ext uri="{FF2B5EF4-FFF2-40B4-BE49-F238E27FC236}">
                <a16:creationId xmlns:a16="http://schemas.microsoft.com/office/drawing/2014/main" id="{BED5B5A8-8D15-2747-B987-A8DC8721672F}"/>
              </a:ext>
            </a:extLst>
          </p:cNvPr>
          <p:cNvSpPr/>
          <p:nvPr/>
        </p:nvSpPr>
        <p:spPr>
          <a:xfrm>
            <a:off x="8185359" y="1912210"/>
            <a:ext cx="1076815" cy="382772"/>
          </a:xfrm>
          <a:prstGeom prst="rect">
            <a:avLst/>
          </a:prstGeom>
          <a:solidFill>
            <a:srgbClr val="FFFFFF">
              <a:lumMod val="95000"/>
            </a:srgbClr>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Jan</a:t>
            </a:r>
          </a:p>
        </p:txBody>
      </p:sp>
      <p:sp>
        <p:nvSpPr>
          <p:cNvPr id="109" name="Rectangle 54">
            <a:extLst>
              <a:ext uri="{FF2B5EF4-FFF2-40B4-BE49-F238E27FC236}">
                <a16:creationId xmlns:a16="http://schemas.microsoft.com/office/drawing/2014/main" id="{2F58099D-4B0F-9D43-9D15-73D81148EBBB}"/>
              </a:ext>
            </a:extLst>
          </p:cNvPr>
          <p:cNvSpPr/>
          <p:nvPr/>
        </p:nvSpPr>
        <p:spPr>
          <a:xfrm>
            <a:off x="9288251" y="1912210"/>
            <a:ext cx="1076815" cy="382772"/>
          </a:xfrm>
          <a:prstGeom prst="rect">
            <a:avLst/>
          </a:prstGeom>
          <a:solidFill>
            <a:srgbClr val="FFFFFF">
              <a:lumMod val="95000"/>
            </a:srgbClr>
          </a:solidFill>
          <a:ln w="12700" cap="flat" cmpd="sng" algn="ctr">
            <a:noFill/>
            <a:prstDash val="solid"/>
            <a:miter lim="800000"/>
          </a:ln>
          <a:effectLst/>
        </p:spPr>
        <p:txBody>
          <a:bodyPr lIns="72000" rIns="72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Feb</a:t>
            </a:r>
          </a:p>
        </p:txBody>
      </p:sp>
      <p:cxnSp>
        <p:nvCxnSpPr>
          <p:cNvPr id="112" name="Gerade Verbindung 111">
            <a:extLst>
              <a:ext uri="{FF2B5EF4-FFF2-40B4-BE49-F238E27FC236}">
                <a16:creationId xmlns:a16="http://schemas.microsoft.com/office/drawing/2014/main" id="{3DD43C5B-E085-6244-890F-1F80A452E5C0}"/>
              </a:ext>
            </a:extLst>
          </p:cNvPr>
          <p:cNvCxnSpPr>
            <a:cxnSpLocks/>
            <a:stCxn id="80" idx="2"/>
            <a:endCxn id="116" idx="0"/>
          </p:cNvCxnSpPr>
          <p:nvPr/>
        </p:nvCxnSpPr>
        <p:spPr bwMode="auto">
          <a:xfrm flipH="1">
            <a:off x="4331648" y="2294982"/>
            <a:ext cx="3" cy="3606588"/>
          </a:xfrm>
          <a:prstGeom prst="line">
            <a:avLst/>
          </a:prstGeom>
          <a:ln>
            <a:headEnd type="none" w="med" len="med"/>
            <a:tailEnd type="none"/>
          </a:ln>
        </p:spPr>
        <p:style>
          <a:lnRef idx="1">
            <a:schemeClr val="accent4"/>
          </a:lnRef>
          <a:fillRef idx="0">
            <a:schemeClr val="accent4"/>
          </a:fillRef>
          <a:effectRef idx="0">
            <a:schemeClr val="accent4"/>
          </a:effectRef>
          <a:fontRef idx="minor">
            <a:schemeClr val="tx1"/>
          </a:fontRef>
        </p:style>
      </p:cxnSp>
      <p:cxnSp>
        <p:nvCxnSpPr>
          <p:cNvPr id="114" name="Gerade Verbindung 113">
            <a:extLst>
              <a:ext uri="{FF2B5EF4-FFF2-40B4-BE49-F238E27FC236}">
                <a16:creationId xmlns:a16="http://schemas.microsoft.com/office/drawing/2014/main" id="{68570240-E2DD-3140-86FF-D96D1B355768}"/>
              </a:ext>
            </a:extLst>
          </p:cNvPr>
          <p:cNvCxnSpPr>
            <a:cxnSpLocks/>
          </p:cNvCxnSpPr>
          <p:nvPr/>
        </p:nvCxnSpPr>
        <p:spPr bwMode="auto">
          <a:xfrm flipH="1">
            <a:off x="9816558" y="2299623"/>
            <a:ext cx="20200" cy="3597305"/>
          </a:xfrm>
          <a:prstGeom prst="line">
            <a:avLst/>
          </a:prstGeom>
          <a:ln>
            <a:headEnd type="none" w="med" len="med"/>
            <a:tailEnd type="none"/>
          </a:ln>
        </p:spPr>
        <p:style>
          <a:lnRef idx="1">
            <a:schemeClr val="accent4"/>
          </a:lnRef>
          <a:fillRef idx="0">
            <a:schemeClr val="accent4"/>
          </a:fillRef>
          <a:effectRef idx="0">
            <a:schemeClr val="accent4"/>
          </a:effectRef>
          <a:fontRef idx="minor">
            <a:schemeClr val="tx1"/>
          </a:fontRef>
        </p:style>
      </p:cxnSp>
      <p:sp>
        <p:nvSpPr>
          <p:cNvPr id="116" name="Textfeld 115">
            <a:extLst>
              <a:ext uri="{FF2B5EF4-FFF2-40B4-BE49-F238E27FC236}">
                <a16:creationId xmlns:a16="http://schemas.microsoft.com/office/drawing/2014/main" id="{13B9EEC4-FB25-F146-98F4-E1C5CC616D56}"/>
              </a:ext>
            </a:extLst>
          </p:cNvPr>
          <p:cNvSpPr txBox="1"/>
          <p:nvPr/>
        </p:nvSpPr>
        <p:spPr>
          <a:xfrm>
            <a:off x="3562046" y="5901570"/>
            <a:ext cx="1539204" cy="4308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100" dirty="0" err="1">
                <a:latin typeface="Arial" pitchFamily="34" charset="0"/>
              </a:rPr>
              <a:t>official</a:t>
            </a:r>
            <a:r>
              <a:rPr lang="de-DE" sz="1100" dirty="0">
                <a:latin typeface="Arial" pitchFamily="34" charset="0"/>
              </a:rPr>
              <a:t> </a:t>
            </a:r>
            <a:r>
              <a:rPr lang="de-DE" sz="1100" dirty="0" err="1">
                <a:latin typeface="Arial" pitchFamily="34" charset="0"/>
              </a:rPr>
              <a:t>start</a:t>
            </a:r>
            <a:endParaRPr lang="de-DE" sz="1100" dirty="0">
              <a:latin typeface="Arial" pitchFamily="34" charset="0"/>
            </a:endParaRPr>
          </a:p>
          <a:p>
            <a:pPr algn="ctr"/>
            <a:r>
              <a:rPr lang="de-DE" sz="1100" dirty="0">
                <a:latin typeface="Arial" pitchFamily="34" charset="0"/>
              </a:rPr>
              <a:t>15th September 2019</a:t>
            </a:r>
          </a:p>
        </p:txBody>
      </p:sp>
      <p:sp>
        <p:nvSpPr>
          <p:cNvPr id="117" name="Textfeld 116">
            <a:extLst>
              <a:ext uri="{FF2B5EF4-FFF2-40B4-BE49-F238E27FC236}">
                <a16:creationId xmlns:a16="http://schemas.microsoft.com/office/drawing/2014/main" id="{8419B948-922B-BD43-8ED8-74BE7712DD96}"/>
              </a:ext>
            </a:extLst>
          </p:cNvPr>
          <p:cNvSpPr txBox="1"/>
          <p:nvPr/>
        </p:nvSpPr>
        <p:spPr>
          <a:xfrm>
            <a:off x="9119573" y="5901570"/>
            <a:ext cx="1414170" cy="4308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100" dirty="0" err="1">
                <a:latin typeface="Arial" pitchFamily="34" charset="0"/>
              </a:rPr>
              <a:t>official</a:t>
            </a:r>
            <a:r>
              <a:rPr lang="de-DE" sz="1100" dirty="0">
                <a:latin typeface="Arial" pitchFamily="34" charset="0"/>
              </a:rPr>
              <a:t> end</a:t>
            </a:r>
          </a:p>
          <a:p>
            <a:pPr algn="ctr"/>
            <a:r>
              <a:rPr lang="de-DE" sz="1100" dirty="0">
                <a:latin typeface="Arial" pitchFamily="34" charset="0"/>
              </a:rPr>
              <a:t>15th </a:t>
            </a:r>
            <a:r>
              <a:rPr lang="de-DE" sz="1100" dirty="0" err="1">
                <a:latin typeface="Arial" pitchFamily="34" charset="0"/>
              </a:rPr>
              <a:t>February</a:t>
            </a:r>
            <a:r>
              <a:rPr lang="de-DE" sz="1100" dirty="0">
                <a:latin typeface="Arial" pitchFamily="34" charset="0"/>
              </a:rPr>
              <a:t> 2020</a:t>
            </a:r>
          </a:p>
        </p:txBody>
      </p:sp>
      <p:pic>
        <p:nvPicPr>
          <p:cNvPr id="119" name="Grafik 118">
            <a:extLst>
              <a:ext uri="{FF2B5EF4-FFF2-40B4-BE49-F238E27FC236}">
                <a16:creationId xmlns:a16="http://schemas.microsoft.com/office/drawing/2014/main" id="{B8390A17-5074-654C-8FA1-D6FAD52C108F}"/>
              </a:ext>
            </a:extLst>
          </p:cNvPr>
          <p:cNvPicPr>
            <a:picLocks noChangeAspect="1"/>
          </p:cNvPicPr>
          <p:nvPr/>
        </p:nvPicPr>
        <p:blipFill>
          <a:blip r:embed="rId3" cstate="print">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a:off x="3160989" y="2527674"/>
            <a:ext cx="327718" cy="327718"/>
          </a:xfrm>
          <a:prstGeom prst="rect">
            <a:avLst/>
          </a:prstGeom>
        </p:spPr>
      </p:pic>
      <p:pic>
        <p:nvPicPr>
          <p:cNvPr id="121" name="Grafik 120">
            <a:extLst>
              <a:ext uri="{FF2B5EF4-FFF2-40B4-BE49-F238E27FC236}">
                <a16:creationId xmlns:a16="http://schemas.microsoft.com/office/drawing/2014/main" id="{12FF4D75-5883-B641-B9F3-1F1FE16A50CC}"/>
              </a:ext>
            </a:extLst>
          </p:cNvPr>
          <p:cNvPicPr>
            <a:picLocks noChangeAspect="1"/>
          </p:cNvPicPr>
          <p:nvPr/>
        </p:nvPicPr>
        <p:blipFill>
          <a:blip r:embed="rId4" cstate="print">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a:off x="3163386" y="3182772"/>
            <a:ext cx="346279" cy="346279"/>
          </a:xfrm>
          <a:prstGeom prst="rect">
            <a:avLst/>
          </a:prstGeom>
        </p:spPr>
      </p:pic>
      <p:pic>
        <p:nvPicPr>
          <p:cNvPr id="122" name="Grafik 121">
            <a:extLst>
              <a:ext uri="{FF2B5EF4-FFF2-40B4-BE49-F238E27FC236}">
                <a16:creationId xmlns:a16="http://schemas.microsoft.com/office/drawing/2014/main" id="{D271CF2E-FA24-1F4E-9DBF-BDCF5908CE6E}"/>
              </a:ext>
            </a:extLst>
          </p:cNvPr>
          <p:cNvPicPr>
            <a:picLocks noChangeAspect="1"/>
          </p:cNvPicPr>
          <p:nvPr/>
        </p:nvPicPr>
        <p:blipFill>
          <a:blip r:embed="rId3" cstate="print">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a:off x="3152430" y="3942807"/>
            <a:ext cx="327718" cy="327718"/>
          </a:xfrm>
          <a:prstGeom prst="rect">
            <a:avLst/>
          </a:prstGeom>
        </p:spPr>
      </p:pic>
      <p:sp>
        <p:nvSpPr>
          <p:cNvPr id="39" name="Rectangle 36">
            <a:extLst>
              <a:ext uri="{FF2B5EF4-FFF2-40B4-BE49-F238E27FC236}">
                <a16:creationId xmlns:a16="http://schemas.microsoft.com/office/drawing/2014/main" id="{5FB687F7-6E9C-624A-9D8B-70F3489E40F9}"/>
              </a:ext>
            </a:extLst>
          </p:cNvPr>
          <p:cNvSpPr/>
          <p:nvPr/>
        </p:nvSpPr>
        <p:spPr>
          <a:xfrm>
            <a:off x="558512" y="4630038"/>
            <a:ext cx="2514651" cy="382772"/>
          </a:xfrm>
          <a:prstGeom prst="rect">
            <a:avLst/>
          </a:prstGeom>
          <a:solidFill>
            <a:srgbClr val="FFFFFF">
              <a:lumMod val="95000"/>
            </a:srgbClr>
          </a:solidFill>
          <a:ln w="12700" cap="flat" cmpd="sng" algn="ctr">
            <a:noFill/>
            <a:prstDash val="solid"/>
            <a:miter lim="800000"/>
          </a:ln>
          <a:effectLst/>
        </p:spPr>
        <p:txBody>
          <a:bodyPr lIns="180000"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Writing </a:t>
            </a:r>
            <a:r>
              <a:rPr lang="en-US" sz="1400" b="1" kern="0" dirty="0">
                <a:solidFill>
                  <a:srgbClr val="343941"/>
                </a:solidFill>
                <a:latin typeface="Source Sans Pro" charset="0"/>
                <a:ea typeface="Source Sans Pro" charset="0"/>
                <a:cs typeface="Source Sans Pro" charset="0"/>
              </a:rPr>
              <a:t>Bachelor’s</a:t>
            </a:r>
            <a:r>
              <a:rPr kumimoji="0" lang="en-US" sz="1400" b="1" i="0" u="none" strike="noStrike" kern="0" cap="none" spc="0" normalizeH="0" baseline="0" noProof="0" dirty="0">
                <a:ln>
                  <a:noFill/>
                </a:ln>
                <a:solidFill>
                  <a:srgbClr val="343941"/>
                </a:solidFill>
                <a:effectLst/>
                <a:uLnTx/>
                <a:uFillTx/>
                <a:latin typeface="Source Sans Pro" charset="0"/>
                <a:ea typeface="Source Sans Pro" charset="0"/>
                <a:cs typeface="Source Sans Pro" charset="0"/>
              </a:rPr>
              <a:t> Thesis</a:t>
            </a:r>
          </a:p>
        </p:txBody>
      </p:sp>
      <p:sp>
        <p:nvSpPr>
          <p:cNvPr id="40" name="Rectangle 37">
            <a:extLst>
              <a:ext uri="{FF2B5EF4-FFF2-40B4-BE49-F238E27FC236}">
                <a16:creationId xmlns:a16="http://schemas.microsoft.com/office/drawing/2014/main" id="{D00C5658-7586-3E49-A00E-194515D59334}"/>
              </a:ext>
            </a:extLst>
          </p:cNvPr>
          <p:cNvSpPr/>
          <p:nvPr/>
        </p:nvSpPr>
        <p:spPr>
          <a:xfrm>
            <a:off x="3043875" y="4596515"/>
            <a:ext cx="477932" cy="477932"/>
          </a:xfrm>
          <a:prstGeom prst="rect">
            <a:avLst/>
          </a:prstGeom>
          <a:solidFill>
            <a:schemeClr val="accent5">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panose="020F0502020204030204"/>
              <a:ea typeface="+mn-ea"/>
              <a:cs typeface="+mn-cs"/>
            </a:endParaRPr>
          </a:p>
        </p:txBody>
      </p:sp>
      <p:pic>
        <p:nvPicPr>
          <p:cNvPr id="41" name="Grafik 40">
            <a:extLst>
              <a:ext uri="{FF2B5EF4-FFF2-40B4-BE49-F238E27FC236}">
                <a16:creationId xmlns:a16="http://schemas.microsoft.com/office/drawing/2014/main" id="{0E63A332-2AA5-5649-80A4-C0DC2F80243F}"/>
              </a:ext>
            </a:extLst>
          </p:cNvPr>
          <p:cNvPicPr>
            <a:picLocks noChangeAspect="1"/>
          </p:cNvPicPr>
          <p:nvPr/>
        </p:nvPicPr>
        <p:blipFill>
          <a:blip r:embed="rId5">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a:off x="3166505" y="4687095"/>
            <a:ext cx="317500" cy="317500"/>
          </a:xfrm>
          <a:prstGeom prst="rect">
            <a:avLst/>
          </a:prstGeom>
        </p:spPr>
      </p:pic>
      <p:cxnSp>
        <p:nvCxnSpPr>
          <p:cNvPr id="32" name="Gerade Verbindung 111">
            <a:extLst>
              <a:ext uri="{FF2B5EF4-FFF2-40B4-BE49-F238E27FC236}">
                <a16:creationId xmlns:a16="http://schemas.microsoft.com/office/drawing/2014/main" id="{1A544DCA-B744-45E3-BDF4-AF5948263956}"/>
              </a:ext>
            </a:extLst>
          </p:cNvPr>
          <p:cNvCxnSpPr>
            <a:cxnSpLocks/>
          </p:cNvCxnSpPr>
          <p:nvPr/>
        </p:nvCxnSpPr>
        <p:spPr bwMode="auto">
          <a:xfrm flipH="1">
            <a:off x="7066116" y="2290340"/>
            <a:ext cx="3" cy="3606588"/>
          </a:xfrm>
          <a:prstGeom prst="line">
            <a:avLst/>
          </a:prstGeom>
          <a:ln>
            <a:prstDash val="dash"/>
            <a:headEnd type="none" w="med" len="med"/>
            <a:tailEnd type="none"/>
          </a:ln>
        </p:spPr>
        <p:style>
          <a:lnRef idx="1">
            <a:schemeClr val="accent4"/>
          </a:lnRef>
          <a:fillRef idx="0">
            <a:schemeClr val="accent4"/>
          </a:fillRef>
          <a:effectRef idx="0">
            <a:schemeClr val="accent4"/>
          </a:effectRef>
          <a:fontRef idx="minor">
            <a:schemeClr val="tx1"/>
          </a:fontRef>
        </p:style>
      </p:cxnSp>
      <p:sp>
        <p:nvSpPr>
          <p:cNvPr id="33" name="Textfeld 32">
            <a:extLst>
              <a:ext uri="{FF2B5EF4-FFF2-40B4-BE49-F238E27FC236}">
                <a16:creationId xmlns:a16="http://schemas.microsoft.com/office/drawing/2014/main" id="{10080416-0065-41E6-9DBA-E094A0262BB0}"/>
              </a:ext>
            </a:extLst>
          </p:cNvPr>
          <p:cNvSpPr txBox="1"/>
          <p:nvPr/>
        </p:nvSpPr>
        <p:spPr>
          <a:xfrm>
            <a:off x="6318174" y="5888129"/>
            <a:ext cx="1462260" cy="2616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100" dirty="0">
                <a:latin typeface="Arial" pitchFamily="34" charset="0"/>
              </a:rPr>
              <a:t>2nd </a:t>
            </a:r>
            <a:r>
              <a:rPr lang="de-DE" sz="1100" dirty="0" err="1">
                <a:latin typeface="Arial" pitchFamily="34" charset="0"/>
              </a:rPr>
              <a:t>December</a:t>
            </a:r>
            <a:r>
              <a:rPr lang="de-DE" sz="1100" dirty="0">
                <a:latin typeface="Arial" pitchFamily="34" charset="0"/>
              </a:rPr>
              <a:t> 2019</a:t>
            </a:r>
          </a:p>
        </p:txBody>
      </p:sp>
      <p:sp>
        <p:nvSpPr>
          <p:cNvPr id="35" name="Fußzeilenplatzhalter 4">
            <a:extLst>
              <a:ext uri="{FF2B5EF4-FFF2-40B4-BE49-F238E27FC236}">
                <a16:creationId xmlns:a16="http://schemas.microsoft.com/office/drawing/2014/main" id="{D25BA479-1DE8-4FDB-A882-C327123B2131}"/>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53180158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0DB86563-D9D7-4D17-A435-7728102D0311}"/>
              </a:ext>
            </a:extLst>
          </p:cNvPr>
          <p:cNvSpPr>
            <a:spLocks noGrp="1"/>
          </p:cNvSpPr>
          <p:nvPr>
            <p:ph idx="1"/>
          </p:nvPr>
        </p:nvSpPr>
        <p:spPr>
          <a:xfrm>
            <a:off x="81402" y="1600756"/>
            <a:ext cx="3169277" cy="5400675"/>
          </a:xfrm>
        </p:spPr>
        <p:txBody>
          <a:bodyPr>
            <a:normAutofit/>
          </a:bodyPr>
          <a:lstStyle/>
          <a:p>
            <a:pPr marL="342900" indent="-342900">
              <a:buFont typeface="+mj-lt"/>
              <a:buAutoNum type="arabicPeriod"/>
            </a:pPr>
            <a:r>
              <a:rPr lang="de-DE" dirty="0"/>
              <a:t>Interview: 19.11.2019 </a:t>
            </a:r>
          </a:p>
        </p:txBody>
      </p:sp>
      <p:sp>
        <p:nvSpPr>
          <p:cNvPr id="3" name="Titel 2">
            <a:extLst>
              <a:ext uri="{FF2B5EF4-FFF2-40B4-BE49-F238E27FC236}">
                <a16:creationId xmlns:a16="http://schemas.microsoft.com/office/drawing/2014/main" id="{00EB10D3-8AE3-445D-B759-8239C962DF6C}"/>
              </a:ext>
            </a:extLst>
          </p:cNvPr>
          <p:cNvSpPr>
            <a:spLocks noGrp="1"/>
          </p:cNvSpPr>
          <p:nvPr>
            <p:ph type="title"/>
          </p:nvPr>
        </p:nvSpPr>
        <p:spPr/>
        <p:txBody>
          <a:bodyPr/>
          <a:lstStyle/>
          <a:p>
            <a:r>
              <a:rPr lang="de-DE" dirty="0"/>
              <a:t>Interviews</a:t>
            </a:r>
          </a:p>
        </p:txBody>
      </p:sp>
      <p:sp>
        <p:nvSpPr>
          <p:cNvPr id="4" name="Datumsplatzhalter 3">
            <a:extLst>
              <a:ext uri="{FF2B5EF4-FFF2-40B4-BE49-F238E27FC236}">
                <a16:creationId xmlns:a16="http://schemas.microsoft.com/office/drawing/2014/main" id="{C641FB20-3945-4B1F-8508-D6FEE55374B3}"/>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EB01B4D7-D0D5-41B1-B739-975E54D97FC6}"/>
              </a:ext>
            </a:extLst>
          </p:cNvPr>
          <p:cNvSpPr>
            <a:spLocks noGrp="1"/>
          </p:cNvSpPr>
          <p:nvPr>
            <p:ph type="sldNum" sz="quarter" idx="12"/>
          </p:nvPr>
        </p:nvSpPr>
        <p:spPr/>
        <p:txBody>
          <a:bodyPr/>
          <a:lstStyle/>
          <a:p>
            <a:pPr>
              <a:defRPr/>
            </a:pPr>
            <a:fld id="{E201E5CB-5EE0-4EA4-87FF-7D8A79A61969}" type="slidenum">
              <a:rPr lang="de-DE" smtClean="0"/>
              <a:pPr>
                <a:defRPr/>
              </a:pPr>
              <a:t>17</a:t>
            </a:fld>
            <a:endParaRPr lang="de-DE" dirty="0"/>
          </a:p>
        </p:txBody>
      </p:sp>
      <p:sp>
        <p:nvSpPr>
          <p:cNvPr id="7" name="Inhaltsplatzhalter 1">
            <a:extLst>
              <a:ext uri="{FF2B5EF4-FFF2-40B4-BE49-F238E27FC236}">
                <a16:creationId xmlns:a16="http://schemas.microsoft.com/office/drawing/2014/main" id="{BEC5EAC5-88F0-4886-AA78-B1002B1638B2}"/>
              </a:ext>
            </a:extLst>
          </p:cNvPr>
          <p:cNvSpPr txBox="1">
            <a:spLocks/>
          </p:cNvSpPr>
          <p:nvPr/>
        </p:nvSpPr>
        <p:spPr bwMode="auto">
          <a:xfrm>
            <a:off x="8688290" y="1627917"/>
            <a:ext cx="3169277"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r>
              <a:rPr lang="de-DE" kern="0" dirty="0"/>
              <a:t>15. – 17. Interview</a:t>
            </a:r>
          </a:p>
        </p:txBody>
      </p:sp>
      <p:sp>
        <p:nvSpPr>
          <p:cNvPr id="8" name="Inhaltsplatzhalter 1">
            <a:extLst>
              <a:ext uri="{FF2B5EF4-FFF2-40B4-BE49-F238E27FC236}">
                <a16:creationId xmlns:a16="http://schemas.microsoft.com/office/drawing/2014/main" id="{36B1B513-B9E9-46D1-899A-39442BF74FDB}"/>
              </a:ext>
            </a:extLst>
          </p:cNvPr>
          <p:cNvSpPr txBox="1">
            <a:spLocks/>
          </p:cNvSpPr>
          <p:nvPr/>
        </p:nvSpPr>
        <p:spPr bwMode="auto">
          <a:xfrm>
            <a:off x="3087936" y="1608098"/>
            <a:ext cx="3169277"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r>
              <a:rPr lang="de-DE" kern="0" dirty="0"/>
              <a:t>2. Interview: 03.12.2019</a:t>
            </a:r>
          </a:p>
          <a:p>
            <a:pPr marL="0" indent="0"/>
            <a:r>
              <a:rPr lang="de-DE" kern="0" dirty="0"/>
              <a:t>3. Interview: 03.12.2019</a:t>
            </a:r>
          </a:p>
          <a:p>
            <a:pPr marL="0" indent="0"/>
            <a:r>
              <a:rPr lang="de-DE" kern="0" dirty="0"/>
              <a:t>4. Interview: 04.12.2019</a:t>
            </a:r>
          </a:p>
          <a:p>
            <a:pPr marL="0" indent="0"/>
            <a:r>
              <a:rPr lang="de-DE" kern="0" dirty="0"/>
              <a:t>5. Interview: 04.12.2019</a:t>
            </a:r>
          </a:p>
          <a:p>
            <a:pPr marL="0" indent="0"/>
            <a:r>
              <a:rPr lang="de-DE" kern="0" dirty="0"/>
              <a:t>6. Interview: 04.12.2019</a:t>
            </a:r>
          </a:p>
          <a:p>
            <a:pPr marL="0" indent="0"/>
            <a:r>
              <a:rPr lang="de-DE" kern="0" dirty="0"/>
              <a:t>7. Interview: 06.12.2019</a:t>
            </a:r>
          </a:p>
          <a:p>
            <a:pPr marL="0" indent="0"/>
            <a:endParaRPr lang="de-DE" kern="0" dirty="0"/>
          </a:p>
        </p:txBody>
      </p:sp>
      <p:sp>
        <p:nvSpPr>
          <p:cNvPr id="9" name="Inhaltsplatzhalter 1">
            <a:extLst>
              <a:ext uri="{FF2B5EF4-FFF2-40B4-BE49-F238E27FC236}">
                <a16:creationId xmlns:a16="http://schemas.microsoft.com/office/drawing/2014/main" id="{26106061-BA0D-4BCF-810E-2DD28CB22B33}"/>
              </a:ext>
            </a:extLst>
          </p:cNvPr>
          <p:cNvSpPr txBox="1">
            <a:spLocks/>
          </p:cNvSpPr>
          <p:nvPr/>
        </p:nvSpPr>
        <p:spPr bwMode="auto">
          <a:xfrm>
            <a:off x="6216161" y="1596881"/>
            <a:ext cx="3169277"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r>
              <a:rPr lang="de-DE" kern="0" dirty="0"/>
              <a:t>8. – 14. Interview</a:t>
            </a:r>
          </a:p>
        </p:txBody>
      </p:sp>
      <p:sp>
        <p:nvSpPr>
          <p:cNvPr id="10" name="Textfeld 9">
            <a:extLst>
              <a:ext uri="{FF2B5EF4-FFF2-40B4-BE49-F238E27FC236}">
                <a16:creationId xmlns:a16="http://schemas.microsoft.com/office/drawing/2014/main" id="{4B348B38-D883-4810-94C2-4EF00D0DB95C}"/>
              </a:ext>
            </a:extLst>
          </p:cNvPr>
          <p:cNvSpPr txBox="1"/>
          <p:nvPr/>
        </p:nvSpPr>
        <p:spPr>
          <a:xfrm>
            <a:off x="81402" y="1231424"/>
            <a:ext cx="1300356"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dirty="0">
                <a:latin typeface="Arial" pitchFamily="34" charset="0"/>
              </a:rPr>
              <a:t>Conducted</a:t>
            </a:r>
          </a:p>
        </p:txBody>
      </p:sp>
      <p:sp>
        <p:nvSpPr>
          <p:cNvPr id="11" name="Textfeld 10">
            <a:extLst>
              <a:ext uri="{FF2B5EF4-FFF2-40B4-BE49-F238E27FC236}">
                <a16:creationId xmlns:a16="http://schemas.microsoft.com/office/drawing/2014/main" id="{785B2185-F24E-4CC9-AC1B-85DE88EB1871}"/>
              </a:ext>
            </a:extLst>
          </p:cNvPr>
          <p:cNvSpPr txBox="1"/>
          <p:nvPr/>
        </p:nvSpPr>
        <p:spPr>
          <a:xfrm>
            <a:off x="3087936" y="1238766"/>
            <a:ext cx="133882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dirty="0">
                <a:latin typeface="Arial" pitchFamily="34" charset="0"/>
              </a:rPr>
              <a:t>3.12 – 6.12</a:t>
            </a:r>
          </a:p>
        </p:txBody>
      </p:sp>
      <p:sp>
        <p:nvSpPr>
          <p:cNvPr id="12" name="Textfeld 11">
            <a:extLst>
              <a:ext uri="{FF2B5EF4-FFF2-40B4-BE49-F238E27FC236}">
                <a16:creationId xmlns:a16="http://schemas.microsoft.com/office/drawing/2014/main" id="{35A4520C-3141-43CF-9AAF-F62977CD5BE7}"/>
              </a:ext>
            </a:extLst>
          </p:cNvPr>
          <p:cNvSpPr txBox="1"/>
          <p:nvPr/>
        </p:nvSpPr>
        <p:spPr>
          <a:xfrm>
            <a:off x="6216161" y="1261201"/>
            <a:ext cx="146706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dirty="0">
                <a:latin typeface="Arial" pitchFamily="34" charset="0"/>
              </a:rPr>
              <a:t>9.12 – 13.12</a:t>
            </a:r>
          </a:p>
        </p:txBody>
      </p:sp>
      <p:sp>
        <p:nvSpPr>
          <p:cNvPr id="13" name="Textfeld 12">
            <a:extLst>
              <a:ext uri="{FF2B5EF4-FFF2-40B4-BE49-F238E27FC236}">
                <a16:creationId xmlns:a16="http://schemas.microsoft.com/office/drawing/2014/main" id="{49458E1C-7A70-44A2-B48D-66DCEBA6BB40}"/>
              </a:ext>
            </a:extLst>
          </p:cNvPr>
          <p:cNvSpPr txBox="1"/>
          <p:nvPr/>
        </p:nvSpPr>
        <p:spPr>
          <a:xfrm>
            <a:off x="8688290" y="1238766"/>
            <a:ext cx="100540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dirty="0">
                <a:latin typeface="Arial" pitchFamily="34" charset="0"/>
              </a:rPr>
              <a:t>January</a:t>
            </a:r>
          </a:p>
        </p:txBody>
      </p:sp>
      <p:sp>
        <p:nvSpPr>
          <p:cNvPr id="14" name="Fußzeilenplatzhalter 4">
            <a:extLst>
              <a:ext uri="{FF2B5EF4-FFF2-40B4-BE49-F238E27FC236}">
                <a16:creationId xmlns:a16="http://schemas.microsoft.com/office/drawing/2014/main" id="{314651C4-6DC1-4C0D-BC37-9589130DD52A}"/>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23846238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E35282C-ABD9-42FA-9F0D-DE578D45109D}"/>
              </a:ext>
            </a:extLst>
          </p:cNvPr>
          <p:cNvSpPr>
            <a:spLocks noGrp="1"/>
          </p:cNvSpPr>
          <p:nvPr>
            <p:ph idx="1"/>
          </p:nvPr>
        </p:nvSpPr>
        <p:spPr/>
        <p:txBody>
          <a:bodyPr>
            <a:normAutofit/>
          </a:bodyPr>
          <a:lstStyle/>
          <a:p>
            <a:r>
              <a:rPr lang="de-DE" sz="2000" dirty="0"/>
              <a:t>[1] </a:t>
            </a:r>
            <a:r>
              <a:rPr lang="en-GB" altLang="de-DE" sz="2000" dirty="0">
                <a:ea typeface="Calibri" panose="020F0502020204030204" pitchFamily="34" charset="0"/>
                <a:cs typeface="Times New Roman" panose="02020603050405020304" pitchFamily="18" charset="0"/>
              </a:rPr>
              <a:t>A</a:t>
            </a:r>
            <a:r>
              <a:rPr lang="en-GB" altLang="de-DE" sz="2000" dirty="0" bmk="">
                <a:ea typeface="Calibri" panose="020F0502020204030204" pitchFamily="34" charset="0"/>
                <a:cs typeface="Times New Roman" panose="02020603050405020304" pitchFamily="18" charset="0"/>
              </a:rPr>
              <a:t>brar, Muhammad Faisal; Khan, Muhammad </a:t>
            </a:r>
            <a:r>
              <a:rPr lang="en-GB" altLang="de-DE" sz="2000" dirty="0" err="1" bmk="">
                <a:ea typeface="Calibri" panose="020F0502020204030204" pitchFamily="34" charset="0"/>
                <a:cs typeface="Times New Roman" panose="02020603050405020304" pitchFamily="18" charset="0"/>
              </a:rPr>
              <a:t>Sohail</a:t>
            </a:r>
            <a:r>
              <a:rPr lang="en-GB" altLang="de-DE" sz="2000" dirty="0" bmk="">
                <a:ea typeface="Calibri" panose="020F0502020204030204" pitchFamily="34" charset="0"/>
                <a:cs typeface="Times New Roman" panose="02020603050405020304" pitchFamily="18" charset="0"/>
              </a:rPr>
              <a:t>; Ali, Sikandar; Ali, Umar; Majeed, Muhammad </a:t>
            </a:r>
            <a:r>
              <a:rPr lang="en-GB" altLang="de-DE" sz="2000" dirty="0" err="1" bmk="">
                <a:ea typeface="Calibri" panose="020F0502020204030204" pitchFamily="34" charset="0"/>
                <a:cs typeface="Times New Roman" panose="02020603050405020304" pitchFamily="18" charset="0"/>
              </a:rPr>
              <a:t>Faran</a:t>
            </a:r>
            <a:r>
              <a:rPr lang="en-GB" altLang="de-DE" sz="2000" dirty="0" bmk="">
                <a:ea typeface="Calibri" panose="020F0502020204030204" pitchFamily="34" charset="0"/>
                <a:cs typeface="Times New Roman" panose="02020603050405020304" pitchFamily="18" charset="0"/>
              </a:rPr>
              <a:t>; Ali, Amjad et al. (2019): Motivators for Large-Scale Agile Adoption From Management Perspective: A Systematic Literature Review. In: </a:t>
            </a:r>
            <a:r>
              <a:rPr lang="en-GB" altLang="de-DE" sz="2000" i="1" dirty="0" bmk="">
                <a:ea typeface="Calibri" panose="020F0502020204030204" pitchFamily="34" charset="0"/>
                <a:cs typeface="Times New Roman" panose="02020603050405020304" pitchFamily="18" charset="0"/>
              </a:rPr>
              <a:t>IEEE Access </a:t>
            </a:r>
            <a:r>
              <a:rPr lang="en-GB" altLang="de-DE" sz="2000" dirty="0" bmk="">
                <a:ea typeface="Calibri" panose="020F0502020204030204" pitchFamily="34" charset="0"/>
                <a:cs typeface="Times New Roman" panose="02020603050405020304" pitchFamily="18" charset="0"/>
              </a:rPr>
              <a:t>7, S. 22660–22674. DOI: 10.1109/ACCESS.2019.2896212.</a:t>
            </a:r>
            <a:endParaRPr lang="de-DE" sz="2000" dirty="0"/>
          </a:p>
          <a:p>
            <a:r>
              <a:rPr lang="en-GB" altLang="de-DE" sz="2000" dirty="0">
                <a:ea typeface="Calibri" panose="020F0502020204030204" pitchFamily="34" charset="0"/>
                <a:cs typeface="Times New Roman" panose="02020603050405020304" pitchFamily="18" charset="0"/>
              </a:rPr>
              <a:t>[2] C</a:t>
            </a:r>
            <a:r>
              <a:rPr lang="en-GB" altLang="de-DE" sz="2000" dirty="0" bmk="">
                <a:ea typeface="Calibri" panose="020F0502020204030204" pitchFamily="34" charset="0"/>
                <a:cs typeface="Times New Roman" panose="02020603050405020304" pitchFamily="18" charset="0"/>
              </a:rPr>
              <a:t>onboy, Kieran; Coyle, Sharon; Wang, </a:t>
            </a:r>
            <a:r>
              <a:rPr lang="en-GB" altLang="de-DE" sz="2000" dirty="0" err="1" bmk="">
                <a:ea typeface="Calibri" panose="020F0502020204030204" pitchFamily="34" charset="0"/>
                <a:cs typeface="Times New Roman" panose="02020603050405020304" pitchFamily="18" charset="0"/>
              </a:rPr>
              <a:t>Xiaofeng</a:t>
            </a:r>
            <a:r>
              <a:rPr lang="en-GB" altLang="de-DE" sz="2000" dirty="0" bmk="">
                <a:ea typeface="Calibri" panose="020F0502020204030204" pitchFamily="34" charset="0"/>
                <a:cs typeface="Times New Roman" panose="02020603050405020304" pitchFamily="18" charset="0"/>
              </a:rPr>
              <a:t>; </a:t>
            </a:r>
            <a:r>
              <a:rPr lang="en-GB" altLang="de-DE" sz="2000" dirty="0" err="1" bmk="">
                <a:ea typeface="Calibri" panose="020F0502020204030204" pitchFamily="34" charset="0"/>
                <a:cs typeface="Times New Roman" panose="02020603050405020304" pitchFamily="18" charset="0"/>
              </a:rPr>
              <a:t>Pikkarainen</a:t>
            </a:r>
            <a:r>
              <a:rPr lang="en-GB" altLang="de-DE" sz="2000" dirty="0" bmk="">
                <a:ea typeface="Calibri" panose="020F0502020204030204" pitchFamily="34" charset="0"/>
                <a:cs typeface="Times New Roman" panose="02020603050405020304" pitchFamily="18" charset="0"/>
              </a:rPr>
              <a:t>, Minna (2011): People over Process: Key Challenges in Agile Development. In: </a:t>
            </a:r>
            <a:r>
              <a:rPr lang="en-GB" altLang="de-DE" sz="2000" i="1" dirty="0" bmk="">
                <a:ea typeface="Calibri" panose="020F0502020204030204" pitchFamily="34" charset="0"/>
                <a:cs typeface="Times New Roman" panose="02020603050405020304" pitchFamily="18" charset="0"/>
              </a:rPr>
              <a:t>IEEE </a:t>
            </a:r>
            <a:r>
              <a:rPr lang="en-GB" altLang="de-DE" sz="2000" i="1" dirty="0" err="1" bmk="">
                <a:ea typeface="Calibri" panose="020F0502020204030204" pitchFamily="34" charset="0"/>
                <a:cs typeface="Times New Roman" panose="02020603050405020304" pitchFamily="18" charset="0"/>
              </a:rPr>
              <a:t>Softw</a:t>
            </a:r>
            <a:r>
              <a:rPr lang="en-GB" altLang="de-DE" sz="2000" i="1" dirty="0" bmk="">
                <a:ea typeface="Calibri" panose="020F0502020204030204" pitchFamily="34" charset="0"/>
                <a:cs typeface="Times New Roman" panose="02020603050405020304" pitchFamily="18" charset="0"/>
              </a:rPr>
              <a:t>. </a:t>
            </a:r>
            <a:r>
              <a:rPr lang="en-GB" altLang="de-DE" sz="2000" dirty="0" bmk="">
                <a:ea typeface="Calibri" panose="020F0502020204030204" pitchFamily="34" charset="0"/>
                <a:cs typeface="Times New Roman" panose="02020603050405020304" pitchFamily="18" charset="0"/>
              </a:rPr>
              <a:t>28 (4), S. 48–57. DOI: 10.1109/MS.2010.132.</a:t>
            </a:r>
          </a:p>
          <a:p>
            <a:r>
              <a:rPr lang="en-GB" altLang="de-DE" sz="2000" dirty="0" bmk="">
                <a:ea typeface="Calibri" panose="020F0502020204030204" pitchFamily="34" charset="0"/>
                <a:cs typeface="Times New Roman" panose="02020603050405020304" pitchFamily="18" charset="0"/>
              </a:rPr>
              <a:t>[3] </a:t>
            </a:r>
            <a:r>
              <a:rPr lang="en-GB" altLang="de-DE" sz="2000" dirty="0" err="1" bmk="">
                <a:ea typeface="Calibri" panose="020F0502020204030204" pitchFamily="34" charset="0"/>
                <a:cs typeface="Times New Roman" panose="02020603050405020304" pitchFamily="18" charset="0"/>
              </a:rPr>
              <a:t>Dikert</a:t>
            </a:r>
            <a:r>
              <a:rPr lang="en-GB" altLang="de-DE" sz="2000" dirty="0" bmk="">
                <a:ea typeface="Calibri" panose="020F0502020204030204" pitchFamily="34" charset="0"/>
                <a:cs typeface="Times New Roman" panose="02020603050405020304" pitchFamily="18" charset="0"/>
              </a:rPr>
              <a:t>, Kim; </a:t>
            </a:r>
            <a:r>
              <a:rPr lang="en-GB" altLang="de-DE" sz="2000" dirty="0" err="1" bmk="">
                <a:ea typeface="Calibri" panose="020F0502020204030204" pitchFamily="34" charset="0"/>
                <a:cs typeface="Times New Roman" panose="02020603050405020304" pitchFamily="18" charset="0"/>
              </a:rPr>
              <a:t>Paasivaara</a:t>
            </a:r>
            <a:r>
              <a:rPr lang="en-GB" altLang="de-DE" sz="2000" dirty="0" bmk="">
                <a:ea typeface="Calibri" panose="020F0502020204030204" pitchFamily="34" charset="0"/>
                <a:cs typeface="Times New Roman" panose="02020603050405020304" pitchFamily="18" charset="0"/>
              </a:rPr>
              <a:t>, Maria; </a:t>
            </a:r>
            <a:r>
              <a:rPr lang="en-GB" altLang="de-DE" sz="2000" dirty="0" err="1" bmk="">
                <a:ea typeface="Calibri" panose="020F0502020204030204" pitchFamily="34" charset="0"/>
                <a:cs typeface="Times New Roman" panose="02020603050405020304" pitchFamily="18" charset="0"/>
              </a:rPr>
              <a:t>Lassenius</a:t>
            </a:r>
            <a:r>
              <a:rPr lang="en-GB" altLang="de-DE" sz="2000" dirty="0" bmk="">
                <a:ea typeface="Calibri" panose="020F0502020204030204" pitchFamily="34" charset="0"/>
                <a:cs typeface="Times New Roman" panose="02020603050405020304" pitchFamily="18" charset="0"/>
              </a:rPr>
              <a:t>, Casper (2016): Challenges and success factors for large-scale agile transformations: A systematic literature review. In: </a:t>
            </a:r>
            <a:r>
              <a:rPr lang="en-GB" altLang="de-DE" sz="2000" i="1" dirty="0" bmk="">
                <a:ea typeface="Calibri" panose="020F0502020204030204" pitchFamily="34" charset="0"/>
                <a:cs typeface="Times New Roman" panose="02020603050405020304" pitchFamily="18" charset="0"/>
              </a:rPr>
              <a:t>Journal of Systems and Software </a:t>
            </a:r>
            <a:r>
              <a:rPr lang="en-GB" altLang="de-DE" sz="2000" dirty="0" bmk="">
                <a:ea typeface="Calibri" panose="020F0502020204030204" pitchFamily="34" charset="0"/>
                <a:cs typeface="Times New Roman" panose="02020603050405020304" pitchFamily="18" charset="0"/>
              </a:rPr>
              <a:t>(119), S. 87–108. DOI: 10.1016/j.jss.2016.06.013.</a:t>
            </a:r>
          </a:p>
          <a:p>
            <a:r>
              <a:rPr lang="de-DE" sz="2000" dirty="0"/>
              <a:t>[4] </a:t>
            </a:r>
            <a:r>
              <a:rPr lang="en-GB" altLang="de-DE" sz="2000" dirty="0" err="1" bmk="">
                <a:ea typeface="Calibri" panose="020F0502020204030204" pitchFamily="34" charset="0"/>
                <a:cs typeface="Times New Roman" panose="02020603050405020304" pitchFamily="18" charset="0"/>
              </a:rPr>
              <a:t>Dingsøyr</a:t>
            </a:r>
            <a:r>
              <a:rPr lang="en-GB" altLang="de-DE" sz="2000" dirty="0" bmk="">
                <a:ea typeface="Calibri" panose="020F0502020204030204" pitchFamily="34" charset="0"/>
                <a:cs typeface="Times New Roman" panose="02020603050405020304" pitchFamily="18" charset="0"/>
              </a:rPr>
              <a:t>, </a:t>
            </a:r>
            <a:r>
              <a:rPr lang="en-GB" altLang="de-DE" sz="2000" dirty="0" err="1" bmk="">
                <a:ea typeface="Calibri" panose="020F0502020204030204" pitchFamily="34" charset="0"/>
                <a:cs typeface="Times New Roman" panose="02020603050405020304" pitchFamily="18" charset="0"/>
              </a:rPr>
              <a:t>Torgeir</a:t>
            </a:r>
            <a:r>
              <a:rPr lang="en-GB" altLang="de-DE" sz="2000" dirty="0" bmk="">
                <a:ea typeface="Calibri" panose="020F0502020204030204" pitchFamily="34" charset="0"/>
                <a:cs typeface="Times New Roman" panose="02020603050405020304" pitchFamily="18" charset="0"/>
              </a:rPr>
              <a:t>; Moe, Nils Brede; </a:t>
            </a:r>
            <a:r>
              <a:rPr lang="en-GB" altLang="de-DE" sz="2000" dirty="0" err="1" bmk="">
                <a:ea typeface="Calibri" panose="020F0502020204030204" pitchFamily="34" charset="0"/>
                <a:cs typeface="Times New Roman" panose="02020603050405020304" pitchFamily="18" charset="0"/>
              </a:rPr>
              <a:t>Fægri</a:t>
            </a:r>
            <a:r>
              <a:rPr lang="en-GB" altLang="de-DE" sz="2000" dirty="0" bmk="">
                <a:ea typeface="Calibri" panose="020F0502020204030204" pitchFamily="34" charset="0"/>
                <a:cs typeface="Times New Roman" panose="02020603050405020304" pitchFamily="18" charset="0"/>
              </a:rPr>
              <a:t>, Tor </a:t>
            </a:r>
            <a:r>
              <a:rPr lang="en-GB" altLang="de-DE" sz="2000" dirty="0" err="1" bmk="">
                <a:ea typeface="Calibri" panose="020F0502020204030204" pitchFamily="34" charset="0"/>
                <a:cs typeface="Times New Roman" panose="02020603050405020304" pitchFamily="18" charset="0"/>
              </a:rPr>
              <a:t>Erlend</a:t>
            </a:r>
            <a:r>
              <a:rPr lang="en-GB" altLang="de-DE" sz="2000" dirty="0" bmk="">
                <a:ea typeface="Calibri" panose="020F0502020204030204" pitchFamily="34" charset="0"/>
                <a:cs typeface="Times New Roman" panose="02020603050405020304" pitchFamily="18" charset="0"/>
              </a:rPr>
              <a:t>; </a:t>
            </a:r>
            <a:r>
              <a:rPr lang="en-GB" altLang="de-DE" sz="2000" dirty="0" err="1" bmk="">
                <a:ea typeface="Calibri" panose="020F0502020204030204" pitchFamily="34" charset="0"/>
                <a:cs typeface="Times New Roman" panose="02020603050405020304" pitchFamily="18" charset="0"/>
              </a:rPr>
              <a:t>Seim</a:t>
            </a:r>
            <a:r>
              <a:rPr lang="en-GB" altLang="de-DE" sz="2000" dirty="0" bmk="">
                <a:ea typeface="Calibri" panose="020F0502020204030204" pitchFamily="34" charset="0"/>
                <a:cs typeface="Times New Roman" panose="02020603050405020304" pitchFamily="18" charset="0"/>
              </a:rPr>
              <a:t>, Eva Amdahl (2018): Exploring software development at the very large-scale: a revelatory case study and research agenda for agile method adaptation. In: </a:t>
            </a:r>
            <a:r>
              <a:rPr lang="en-GB" altLang="de-DE" sz="2000" i="1" dirty="0" err="1" bmk="">
                <a:ea typeface="Calibri" panose="020F0502020204030204" pitchFamily="34" charset="0"/>
                <a:cs typeface="Times New Roman" panose="02020603050405020304" pitchFamily="18" charset="0"/>
              </a:rPr>
              <a:t>Empir</a:t>
            </a:r>
            <a:r>
              <a:rPr lang="en-GB" altLang="de-DE" sz="2000" i="1" dirty="0" bmk="">
                <a:ea typeface="Calibri" panose="020F0502020204030204" pitchFamily="34" charset="0"/>
                <a:cs typeface="Times New Roman" panose="02020603050405020304" pitchFamily="18" charset="0"/>
              </a:rPr>
              <a:t> Software </a:t>
            </a:r>
            <a:r>
              <a:rPr lang="en-GB" altLang="de-DE" sz="2000" i="1" dirty="0" err="1" bmk="">
                <a:ea typeface="Calibri" panose="020F0502020204030204" pitchFamily="34" charset="0"/>
                <a:cs typeface="Times New Roman" panose="02020603050405020304" pitchFamily="18" charset="0"/>
              </a:rPr>
              <a:t>Eng</a:t>
            </a:r>
            <a:r>
              <a:rPr lang="en-GB" altLang="de-DE" sz="2000" i="1" dirty="0" bmk="">
                <a:ea typeface="Calibri" panose="020F0502020204030204" pitchFamily="34" charset="0"/>
                <a:cs typeface="Times New Roman" panose="02020603050405020304" pitchFamily="18" charset="0"/>
              </a:rPr>
              <a:t> </a:t>
            </a:r>
            <a:r>
              <a:rPr lang="en-GB" altLang="de-DE" sz="2000" dirty="0" bmk="">
                <a:ea typeface="Calibri" panose="020F0502020204030204" pitchFamily="34" charset="0"/>
                <a:cs typeface="Times New Roman" panose="02020603050405020304" pitchFamily="18" charset="0"/>
              </a:rPr>
              <a:t>23 (1), S. 490–520. DOI: 10.1007/s10664-017-9524-2.</a:t>
            </a:r>
          </a:p>
          <a:p>
            <a:r>
              <a:rPr lang="de-DE" sz="2000" dirty="0"/>
              <a:t>[5] </a:t>
            </a:r>
            <a:r>
              <a:rPr lang="en-GB" altLang="de-DE" sz="2000" dirty="0" bmk="">
                <a:ea typeface="Calibri" panose="020F0502020204030204" pitchFamily="34" charset="0"/>
                <a:cs typeface="Times New Roman" panose="02020603050405020304" pitchFamily="18" charset="0"/>
              </a:rPr>
              <a:t>Fuchs, Christoph; Hess, Thomas: Becoming Agile in the Digital Transformation (2018): The Process of a Large-Scale Agile Transformation.</a:t>
            </a:r>
          </a:p>
          <a:p>
            <a:endParaRPr lang="de-DE" sz="2000" dirty="0"/>
          </a:p>
        </p:txBody>
      </p:sp>
      <p:sp>
        <p:nvSpPr>
          <p:cNvPr id="3" name="Titel 2">
            <a:extLst>
              <a:ext uri="{FF2B5EF4-FFF2-40B4-BE49-F238E27FC236}">
                <a16:creationId xmlns:a16="http://schemas.microsoft.com/office/drawing/2014/main" id="{DB1F21C9-3462-4C0B-A01D-D5D23C6F9979}"/>
              </a:ext>
            </a:extLst>
          </p:cNvPr>
          <p:cNvSpPr>
            <a:spLocks noGrp="1"/>
          </p:cNvSpPr>
          <p:nvPr>
            <p:ph type="title"/>
          </p:nvPr>
        </p:nvSpPr>
        <p:spPr/>
        <p:txBody>
          <a:bodyPr/>
          <a:lstStyle/>
          <a:p>
            <a:r>
              <a:rPr lang="de-DE" dirty="0">
                <a:solidFill>
                  <a:schemeClr val="tx1"/>
                </a:solidFill>
              </a:rPr>
              <a:t>References</a:t>
            </a:r>
          </a:p>
        </p:txBody>
      </p:sp>
      <p:sp>
        <p:nvSpPr>
          <p:cNvPr id="4" name="Datumsplatzhalter 3">
            <a:extLst>
              <a:ext uri="{FF2B5EF4-FFF2-40B4-BE49-F238E27FC236}">
                <a16:creationId xmlns:a16="http://schemas.microsoft.com/office/drawing/2014/main" id="{117A2746-7ABC-43A6-8FB8-DD176622F4D7}"/>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FC75D627-BA6F-4D51-BE3D-95FAAB915C44}"/>
              </a:ext>
            </a:extLst>
          </p:cNvPr>
          <p:cNvSpPr>
            <a:spLocks noGrp="1"/>
          </p:cNvSpPr>
          <p:nvPr>
            <p:ph type="sldNum" sz="quarter" idx="12"/>
          </p:nvPr>
        </p:nvSpPr>
        <p:spPr/>
        <p:txBody>
          <a:bodyPr/>
          <a:lstStyle/>
          <a:p>
            <a:pPr>
              <a:defRPr/>
            </a:pPr>
            <a:fld id="{E201E5CB-5EE0-4EA4-87FF-7D8A79A61969}" type="slidenum">
              <a:rPr lang="de-DE" smtClean="0"/>
              <a:pPr>
                <a:defRPr/>
              </a:pPr>
              <a:t>18</a:t>
            </a:fld>
            <a:endParaRPr lang="de-DE" dirty="0"/>
          </a:p>
        </p:txBody>
      </p:sp>
      <p:sp>
        <p:nvSpPr>
          <p:cNvPr id="8" name="Fußzeilenplatzhalter 4">
            <a:extLst>
              <a:ext uri="{FF2B5EF4-FFF2-40B4-BE49-F238E27FC236}">
                <a16:creationId xmlns:a16="http://schemas.microsoft.com/office/drawing/2014/main" id="{FB1E82B7-0B19-4F6C-A0D6-C554580B74DD}"/>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22628271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B83D80C-19B2-49F9-B41A-87116DC73C51}"/>
              </a:ext>
            </a:extLst>
          </p:cNvPr>
          <p:cNvSpPr>
            <a:spLocks noGrp="1"/>
          </p:cNvSpPr>
          <p:nvPr>
            <p:ph idx="1"/>
          </p:nvPr>
        </p:nvSpPr>
        <p:spPr/>
        <p:txBody>
          <a:bodyPr>
            <a:normAutofit/>
          </a:bodyPr>
          <a:lstStyle/>
          <a:p>
            <a:r>
              <a:rPr lang="en-GB" sz="2000" dirty="0" bmk="">
                <a:cs typeface="Times New Roman" panose="02020603050405020304" pitchFamily="18" charset="0"/>
              </a:rPr>
              <a:t>[6] </a:t>
            </a:r>
            <a:r>
              <a:rPr lang="en-GB" altLang="de-DE" sz="2000" dirty="0" err="1" bmk="">
                <a:ea typeface="Calibri" panose="020F0502020204030204" pitchFamily="34" charset="0"/>
                <a:cs typeface="Times New Roman" panose="02020603050405020304" pitchFamily="18" charset="0"/>
              </a:rPr>
              <a:t>Gerster</a:t>
            </a:r>
            <a:r>
              <a:rPr lang="en-GB" altLang="de-DE" sz="2000" dirty="0" bmk="">
                <a:ea typeface="Calibri" panose="020F0502020204030204" pitchFamily="34" charset="0"/>
                <a:cs typeface="Times New Roman" panose="02020603050405020304" pitchFamily="18" charset="0"/>
              </a:rPr>
              <a:t>, Daniel; Dremel, Christian; </a:t>
            </a:r>
            <a:r>
              <a:rPr lang="en-GB" altLang="de-DE" sz="2000" dirty="0" err="1" bmk="">
                <a:ea typeface="Calibri" panose="020F0502020204030204" pitchFamily="34" charset="0"/>
                <a:cs typeface="Times New Roman" panose="02020603050405020304" pitchFamily="18" charset="0"/>
              </a:rPr>
              <a:t>Kelker</a:t>
            </a:r>
            <a:r>
              <a:rPr lang="en-GB" altLang="de-DE" sz="2000" dirty="0" bmk="">
                <a:ea typeface="Calibri" panose="020F0502020204030204" pitchFamily="34" charset="0"/>
                <a:cs typeface="Times New Roman" panose="02020603050405020304" pitchFamily="18" charset="0"/>
              </a:rPr>
              <a:t>, Prashant (2018): "Agile Meets Non-Agile": Implications of Adopting Agile Practices at Enterprises.</a:t>
            </a:r>
          </a:p>
          <a:p>
            <a:r>
              <a:rPr lang="en-GB" altLang="de-DE" sz="2000" dirty="0" bmk="">
                <a:ea typeface="Calibri" panose="020F0502020204030204" pitchFamily="34" charset="0"/>
                <a:cs typeface="Times New Roman" panose="02020603050405020304" pitchFamily="18" charset="0"/>
              </a:rPr>
              <a:t>[7]</a:t>
            </a:r>
            <a:r>
              <a:rPr lang="de-DE" sz="2000" dirty="0"/>
              <a:t> </a:t>
            </a:r>
            <a:r>
              <a:rPr lang="en-US" sz="2000" dirty="0" err="1"/>
              <a:t>Hekkala</a:t>
            </a:r>
            <a:r>
              <a:rPr lang="en-US" sz="2000" dirty="0"/>
              <a:t>, R., Stein, M.-K., Rossi, M., and </a:t>
            </a:r>
            <a:r>
              <a:rPr lang="en-US" sz="2000" dirty="0" err="1"/>
              <a:t>Smolander</a:t>
            </a:r>
            <a:r>
              <a:rPr lang="en-US" sz="2000" dirty="0"/>
              <a:t>, K. (2017). "Challenges in Transitioning to an Agile Way of Working," Proceedings of the 50th Hawaii International Conference on System Sciences, Hawaii, USA.</a:t>
            </a:r>
          </a:p>
          <a:p>
            <a:r>
              <a:rPr lang="de-DE" sz="2000" dirty="0"/>
              <a:t>[8] </a:t>
            </a:r>
            <a:r>
              <a:rPr lang="en-US" sz="2000" dirty="0" err="1"/>
              <a:t>Joehnk</a:t>
            </a:r>
            <a:r>
              <a:rPr lang="en-US" sz="2000" dirty="0"/>
              <a:t>, J., </a:t>
            </a:r>
            <a:r>
              <a:rPr lang="en-US" sz="2000" dirty="0" err="1"/>
              <a:t>Röglinger</a:t>
            </a:r>
            <a:r>
              <a:rPr lang="en-US" sz="2000" dirty="0"/>
              <a:t>, M., </a:t>
            </a:r>
            <a:r>
              <a:rPr lang="en-US" sz="2000" dirty="0" err="1"/>
              <a:t>Thimmel</a:t>
            </a:r>
            <a:r>
              <a:rPr lang="en-US" sz="2000" dirty="0"/>
              <a:t>, M., and </a:t>
            </a:r>
            <a:r>
              <a:rPr lang="en-US" sz="2000" dirty="0" err="1"/>
              <a:t>Urbach</a:t>
            </a:r>
            <a:r>
              <a:rPr lang="en-US" sz="2000" dirty="0"/>
              <a:t>, N. (2017). "How to Implement Agile IT Setups: A Taxonomy of Design Options," in: Proceedings of the 24th </a:t>
            </a:r>
            <a:r>
              <a:rPr lang="en-US" sz="2000" dirty="0" err="1"/>
              <a:t>Eurpean</a:t>
            </a:r>
            <a:r>
              <a:rPr lang="en-US" sz="2000" dirty="0"/>
              <a:t> Conference on Information Systems (ECIS). Guimaraes, Portugal.</a:t>
            </a:r>
            <a:endParaRPr lang="en-GB" altLang="de-DE" sz="2000" dirty="0" bmk="">
              <a:ea typeface="Calibri" panose="020F0502020204030204" pitchFamily="34" charset="0"/>
              <a:cs typeface="Times New Roman" panose="02020603050405020304" pitchFamily="18" charset="0"/>
            </a:endParaRPr>
          </a:p>
          <a:p>
            <a:r>
              <a:rPr lang="en-GB" sz="2000" dirty="0" bmk="">
                <a:cs typeface="Times New Roman" panose="02020603050405020304" pitchFamily="18" charset="0"/>
              </a:rPr>
              <a:t>[9] </a:t>
            </a:r>
            <a:r>
              <a:rPr lang="en-GB" sz="2000" dirty="0"/>
              <a:t>Leavitt, Harold J. (1965): Applied Organizational Change in Industry: Structural, Technological and Humanistic Approaches. In: </a:t>
            </a:r>
            <a:r>
              <a:rPr lang="en-GB" sz="2000" i="1" dirty="0"/>
              <a:t>Handbook of Organizations</a:t>
            </a:r>
            <a:r>
              <a:rPr lang="en-GB" sz="2000" dirty="0"/>
              <a:t>, S. 1144–1170.</a:t>
            </a:r>
            <a:endParaRPr lang="de-DE" sz="2000" dirty="0"/>
          </a:p>
          <a:p>
            <a:r>
              <a:rPr lang="de-DE" sz="2000" dirty="0"/>
              <a:t>[10] </a:t>
            </a:r>
            <a:r>
              <a:rPr lang="en-GB" altLang="de-DE" sz="2000" dirty="0" err="1" bmk="">
                <a:ea typeface="Calibri" panose="020F0502020204030204" pitchFamily="34" charset="0"/>
                <a:cs typeface="Times New Roman" panose="02020603050405020304" pitchFamily="18" charset="0"/>
              </a:rPr>
              <a:t>Nerur</a:t>
            </a:r>
            <a:r>
              <a:rPr lang="en-GB" altLang="de-DE" sz="2000" dirty="0" bmk="">
                <a:ea typeface="Calibri" panose="020F0502020204030204" pitchFamily="34" charset="0"/>
                <a:cs typeface="Times New Roman" panose="02020603050405020304" pitchFamily="18" charset="0"/>
              </a:rPr>
              <a:t>, Sridhar; Mahapatra, </a:t>
            </a:r>
            <a:r>
              <a:rPr lang="en-GB" altLang="de-DE" sz="2000" dirty="0" err="1" bmk="">
                <a:ea typeface="Calibri" panose="020F0502020204030204" pitchFamily="34" charset="0"/>
                <a:cs typeface="Times New Roman" panose="02020603050405020304" pitchFamily="18" charset="0"/>
              </a:rPr>
              <a:t>RadhaKanta</a:t>
            </a:r>
            <a:r>
              <a:rPr lang="en-GB" altLang="de-DE" sz="2000" dirty="0" bmk="">
                <a:ea typeface="Calibri" panose="020F0502020204030204" pitchFamily="34" charset="0"/>
                <a:cs typeface="Times New Roman" panose="02020603050405020304" pitchFamily="18" charset="0"/>
              </a:rPr>
              <a:t>; </a:t>
            </a:r>
            <a:r>
              <a:rPr lang="en-GB" altLang="de-DE" sz="2000" dirty="0" err="1" bmk="">
                <a:ea typeface="Calibri" panose="020F0502020204030204" pitchFamily="34" charset="0"/>
                <a:cs typeface="Times New Roman" panose="02020603050405020304" pitchFamily="18" charset="0"/>
              </a:rPr>
              <a:t>Mangalaraj</a:t>
            </a:r>
            <a:r>
              <a:rPr lang="en-GB" altLang="de-DE" sz="2000" dirty="0" bmk="">
                <a:ea typeface="Calibri" panose="020F0502020204030204" pitchFamily="34" charset="0"/>
                <a:cs typeface="Times New Roman" panose="02020603050405020304" pitchFamily="18" charset="0"/>
              </a:rPr>
              <a:t>, George (2005): Challenges of migrating to agile methodologies. In: </a:t>
            </a:r>
            <a:r>
              <a:rPr lang="en-GB" altLang="de-DE" sz="2000" i="1" dirty="0" err="1" bmk="">
                <a:ea typeface="Calibri" panose="020F0502020204030204" pitchFamily="34" charset="0"/>
                <a:cs typeface="Times New Roman" panose="02020603050405020304" pitchFamily="18" charset="0"/>
              </a:rPr>
              <a:t>Commun</a:t>
            </a:r>
            <a:r>
              <a:rPr lang="en-GB" altLang="de-DE" sz="2000" i="1" dirty="0" bmk="">
                <a:ea typeface="Calibri" panose="020F0502020204030204" pitchFamily="34" charset="0"/>
                <a:cs typeface="Times New Roman" panose="02020603050405020304" pitchFamily="18" charset="0"/>
              </a:rPr>
              <a:t>. ACM </a:t>
            </a:r>
            <a:r>
              <a:rPr lang="en-GB" altLang="de-DE" sz="2000" dirty="0" bmk="">
                <a:ea typeface="Calibri" panose="020F0502020204030204" pitchFamily="34" charset="0"/>
                <a:cs typeface="Times New Roman" panose="02020603050405020304" pitchFamily="18" charset="0"/>
              </a:rPr>
              <a:t>48 (5), S. 72–78. DOI: 10.1145/1060710.1060712.</a:t>
            </a:r>
          </a:p>
          <a:p>
            <a:r>
              <a:rPr lang="en-GB" sz="2000" dirty="0" bmk="">
                <a:cs typeface="Times New Roman" panose="02020603050405020304" pitchFamily="18" charset="0"/>
              </a:rPr>
              <a:t>[11] </a:t>
            </a:r>
            <a:r>
              <a:rPr lang="en-GB" altLang="de-DE" sz="2000" dirty="0" err="1" bmk="">
                <a:ea typeface="Calibri" panose="020F0502020204030204" pitchFamily="34" charset="0"/>
                <a:cs typeface="Times New Roman" panose="02020603050405020304" pitchFamily="18" charset="0"/>
              </a:rPr>
              <a:t>Paasivaara</a:t>
            </a:r>
            <a:r>
              <a:rPr lang="en-GB" altLang="de-DE" sz="2000" dirty="0" bmk="">
                <a:ea typeface="Calibri" panose="020F0502020204030204" pitchFamily="34" charset="0"/>
                <a:cs typeface="Times New Roman" panose="02020603050405020304" pitchFamily="18" charset="0"/>
              </a:rPr>
              <a:t>, Maria; </a:t>
            </a:r>
            <a:r>
              <a:rPr lang="en-GB" altLang="de-DE" sz="2000" dirty="0" err="1" bmk="">
                <a:ea typeface="Calibri" panose="020F0502020204030204" pitchFamily="34" charset="0"/>
                <a:cs typeface="Times New Roman" panose="02020603050405020304" pitchFamily="18" charset="0"/>
              </a:rPr>
              <a:t>Behm</a:t>
            </a:r>
            <a:r>
              <a:rPr lang="en-GB" altLang="de-DE" sz="2000" dirty="0" bmk="">
                <a:ea typeface="Calibri" panose="020F0502020204030204" pitchFamily="34" charset="0"/>
                <a:cs typeface="Times New Roman" panose="02020603050405020304" pitchFamily="18" charset="0"/>
              </a:rPr>
              <a:t>, Benjamin; </a:t>
            </a:r>
            <a:r>
              <a:rPr lang="en-GB" altLang="de-DE" sz="2000" dirty="0" err="1" bmk="">
                <a:ea typeface="Calibri" panose="020F0502020204030204" pitchFamily="34" charset="0"/>
                <a:cs typeface="Times New Roman" panose="02020603050405020304" pitchFamily="18" charset="0"/>
              </a:rPr>
              <a:t>Lassenius</a:t>
            </a:r>
            <a:r>
              <a:rPr lang="en-GB" altLang="de-DE" sz="2000" dirty="0" bmk="">
                <a:ea typeface="Calibri" panose="020F0502020204030204" pitchFamily="34" charset="0"/>
                <a:cs typeface="Times New Roman" panose="02020603050405020304" pitchFamily="18" charset="0"/>
              </a:rPr>
              <a:t>, Casper; </a:t>
            </a:r>
            <a:r>
              <a:rPr lang="en-GB" altLang="de-DE" sz="2000" dirty="0" err="1" bmk="">
                <a:ea typeface="Calibri" panose="020F0502020204030204" pitchFamily="34" charset="0"/>
                <a:cs typeface="Times New Roman" panose="02020603050405020304" pitchFamily="18" charset="0"/>
              </a:rPr>
              <a:t>Hallikainen</a:t>
            </a:r>
            <a:r>
              <a:rPr lang="en-GB" altLang="de-DE" sz="2000" dirty="0" bmk="">
                <a:ea typeface="Calibri" panose="020F0502020204030204" pitchFamily="34" charset="0"/>
                <a:cs typeface="Times New Roman" panose="02020603050405020304" pitchFamily="18" charset="0"/>
              </a:rPr>
              <a:t>, Minna (2018): Large-scale agile transformation at Ericsson: a case study. In: </a:t>
            </a:r>
            <a:r>
              <a:rPr lang="en-GB" altLang="de-DE" sz="2000" i="1" dirty="0" err="1" bmk="">
                <a:ea typeface="Calibri" panose="020F0502020204030204" pitchFamily="34" charset="0"/>
                <a:cs typeface="Times New Roman" panose="02020603050405020304" pitchFamily="18" charset="0"/>
              </a:rPr>
              <a:t>Empir</a:t>
            </a:r>
            <a:r>
              <a:rPr lang="en-GB" altLang="de-DE" sz="2000" i="1" dirty="0" bmk="">
                <a:ea typeface="Calibri" panose="020F0502020204030204" pitchFamily="34" charset="0"/>
                <a:cs typeface="Times New Roman" panose="02020603050405020304" pitchFamily="18" charset="0"/>
              </a:rPr>
              <a:t> Software </a:t>
            </a:r>
            <a:r>
              <a:rPr lang="en-GB" altLang="de-DE" sz="2000" i="1" dirty="0" err="1" bmk="">
                <a:ea typeface="Calibri" panose="020F0502020204030204" pitchFamily="34" charset="0"/>
                <a:cs typeface="Times New Roman" panose="02020603050405020304" pitchFamily="18" charset="0"/>
              </a:rPr>
              <a:t>Eng</a:t>
            </a:r>
            <a:r>
              <a:rPr lang="en-GB" altLang="de-DE" sz="2000" i="1" dirty="0" bmk="">
                <a:ea typeface="Calibri" panose="020F0502020204030204" pitchFamily="34" charset="0"/>
                <a:cs typeface="Times New Roman" panose="02020603050405020304" pitchFamily="18" charset="0"/>
              </a:rPr>
              <a:t> </a:t>
            </a:r>
            <a:r>
              <a:rPr lang="en-GB" altLang="de-DE" sz="2000" dirty="0" bmk="">
                <a:ea typeface="Calibri" panose="020F0502020204030204" pitchFamily="34" charset="0"/>
                <a:cs typeface="Times New Roman" panose="02020603050405020304" pitchFamily="18" charset="0"/>
              </a:rPr>
              <a:t>23 (5), S. 2550–2596. DOI: 10.1007/s10664-017-9555-8.</a:t>
            </a:r>
            <a:endParaRPr lang="de-DE" sz="2000" dirty="0"/>
          </a:p>
          <a:p>
            <a:endParaRPr lang="de-DE" sz="2000" dirty="0"/>
          </a:p>
        </p:txBody>
      </p:sp>
      <p:sp>
        <p:nvSpPr>
          <p:cNvPr id="4" name="Datumsplatzhalter 3">
            <a:extLst>
              <a:ext uri="{FF2B5EF4-FFF2-40B4-BE49-F238E27FC236}">
                <a16:creationId xmlns:a16="http://schemas.microsoft.com/office/drawing/2014/main" id="{04C9A78D-D0EB-4EAF-9E1E-EDC92CB07D24}"/>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0FB4A432-425D-4A8F-9B9C-2B314F9A75B3}"/>
              </a:ext>
            </a:extLst>
          </p:cNvPr>
          <p:cNvSpPr>
            <a:spLocks noGrp="1"/>
          </p:cNvSpPr>
          <p:nvPr>
            <p:ph type="sldNum" sz="quarter" idx="12"/>
          </p:nvPr>
        </p:nvSpPr>
        <p:spPr/>
        <p:txBody>
          <a:bodyPr/>
          <a:lstStyle/>
          <a:p>
            <a:pPr>
              <a:defRPr/>
            </a:pPr>
            <a:fld id="{E201E5CB-5EE0-4EA4-87FF-7D8A79A61969}" type="slidenum">
              <a:rPr lang="de-DE" smtClean="0"/>
              <a:pPr>
                <a:defRPr/>
              </a:pPr>
              <a:t>19</a:t>
            </a:fld>
            <a:endParaRPr lang="de-DE" dirty="0"/>
          </a:p>
        </p:txBody>
      </p:sp>
      <p:sp>
        <p:nvSpPr>
          <p:cNvPr id="8" name="Titel 2">
            <a:extLst>
              <a:ext uri="{FF2B5EF4-FFF2-40B4-BE49-F238E27FC236}">
                <a16:creationId xmlns:a16="http://schemas.microsoft.com/office/drawing/2014/main" id="{70385DD6-D9D5-4803-A629-3B6C0C4D8520}"/>
              </a:ext>
            </a:extLst>
          </p:cNvPr>
          <p:cNvSpPr>
            <a:spLocks noGrp="1"/>
          </p:cNvSpPr>
          <p:nvPr>
            <p:ph type="title"/>
          </p:nvPr>
        </p:nvSpPr>
        <p:spPr>
          <a:xfrm>
            <a:off x="334437" y="44452"/>
            <a:ext cx="10586099" cy="720725"/>
          </a:xfrm>
        </p:spPr>
        <p:txBody>
          <a:bodyPr/>
          <a:lstStyle/>
          <a:p>
            <a:r>
              <a:rPr lang="de-DE" dirty="0">
                <a:solidFill>
                  <a:schemeClr val="tx1"/>
                </a:solidFill>
              </a:rPr>
              <a:t>References</a:t>
            </a:r>
            <a:endParaRPr lang="de-DE" dirty="0"/>
          </a:p>
        </p:txBody>
      </p:sp>
      <p:sp>
        <p:nvSpPr>
          <p:cNvPr id="9" name="Fußzeilenplatzhalter 4">
            <a:extLst>
              <a:ext uri="{FF2B5EF4-FFF2-40B4-BE49-F238E27FC236}">
                <a16:creationId xmlns:a16="http://schemas.microsoft.com/office/drawing/2014/main" id="{CB9BB582-3AFC-4AB5-9679-39089806F1A1}"/>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49751035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2CA84C-5A19-49AA-B2EA-B1AB6E629AA7}"/>
              </a:ext>
            </a:extLst>
          </p:cNvPr>
          <p:cNvSpPr>
            <a:spLocks noGrp="1"/>
          </p:cNvSpPr>
          <p:nvPr>
            <p:ph type="title"/>
          </p:nvPr>
        </p:nvSpPr>
        <p:spPr/>
        <p:txBody>
          <a:bodyPr/>
          <a:lstStyle/>
          <a:p>
            <a:r>
              <a:rPr lang="en-GB"/>
              <a:t>Agenda</a:t>
            </a:r>
          </a:p>
        </p:txBody>
      </p:sp>
      <p:sp>
        <p:nvSpPr>
          <p:cNvPr id="3" name="Inhaltsplatzhalter 2">
            <a:extLst>
              <a:ext uri="{FF2B5EF4-FFF2-40B4-BE49-F238E27FC236}">
                <a16:creationId xmlns:a16="http://schemas.microsoft.com/office/drawing/2014/main" id="{7B636D90-01B6-4E12-82A5-7D98D59BA4B1}"/>
              </a:ext>
            </a:extLst>
          </p:cNvPr>
          <p:cNvSpPr>
            <a:spLocks noGrp="1"/>
          </p:cNvSpPr>
          <p:nvPr>
            <p:ph idx="1"/>
          </p:nvPr>
        </p:nvSpPr>
        <p:spPr>
          <a:xfrm>
            <a:off x="334434" y="981075"/>
            <a:ext cx="11523133" cy="5400000"/>
          </a:xfrm>
        </p:spPr>
        <p:txBody>
          <a:bodyPr/>
          <a:lstStyle/>
          <a:p>
            <a:pPr>
              <a:spcBef>
                <a:spcPts val="3000"/>
              </a:spcBef>
            </a:pPr>
            <a:r>
              <a:rPr lang="en-GB" dirty="0"/>
              <a:t>Motivation</a:t>
            </a:r>
          </a:p>
          <a:p>
            <a:pPr>
              <a:spcBef>
                <a:spcPts val="3000"/>
              </a:spcBef>
            </a:pPr>
            <a:r>
              <a:rPr lang="en-GB" dirty="0"/>
              <a:t>Research on Large-Scale Agile Transformations</a:t>
            </a:r>
          </a:p>
          <a:p>
            <a:pPr>
              <a:spcBef>
                <a:spcPts val="3000"/>
              </a:spcBef>
            </a:pPr>
            <a:r>
              <a:rPr lang="en-GB" dirty="0"/>
              <a:t>Industry partner</a:t>
            </a:r>
          </a:p>
          <a:p>
            <a:pPr>
              <a:spcBef>
                <a:spcPts val="3000"/>
              </a:spcBef>
            </a:pPr>
            <a:r>
              <a:rPr lang="en-GB" dirty="0"/>
              <a:t>Research Questions</a:t>
            </a:r>
          </a:p>
          <a:p>
            <a:pPr>
              <a:spcBef>
                <a:spcPts val="3000"/>
              </a:spcBef>
            </a:pPr>
            <a:r>
              <a:rPr lang="en-GB" dirty="0"/>
              <a:t>Initial findings</a:t>
            </a:r>
          </a:p>
          <a:p>
            <a:pPr>
              <a:spcBef>
                <a:spcPts val="3000"/>
              </a:spcBef>
            </a:pPr>
            <a:r>
              <a:rPr lang="en-GB" dirty="0"/>
              <a:t>Timeline</a:t>
            </a:r>
          </a:p>
        </p:txBody>
      </p:sp>
      <p:sp>
        <p:nvSpPr>
          <p:cNvPr id="4" name="Datumsplatzhalter 3">
            <a:extLst>
              <a:ext uri="{FF2B5EF4-FFF2-40B4-BE49-F238E27FC236}">
                <a16:creationId xmlns:a16="http://schemas.microsoft.com/office/drawing/2014/main" id="{11341BB1-7C31-49DE-BF87-DC0AF7455A4E}"/>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CDD6D1C4-D5F2-408F-93B0-1106525081BA}"/>
              </a:ext>
            </a:extLst>
          </p:cNvPr>
          <p:cNvSpPr>
            <a:spLocks noGrp="1"/>
          </p:cNvSpPr>
          <p:nvPr>
            <p:ph type="sldNum" sz="quarter" idx="12"/>
          </p:nvPr>
        </p:nvSpPr>
        <p:spPr/>
        <p:txBody>
          <a:bodyPr/>
          <a:lstStyle/>
          <a:p>
            <a:pPr>
              <a:defRPr/>
            </a:pPr>
            <a:fld id="{05BC9FAB-BDC1-47C0-A8BB-6E12A8205D33}" type="slidenum">
              <a:rPr lang="en-GB" smtClean="0"/>
              <a:pPr>
                <a:defRPr/>
              </a:pPr>
              <a:t>2</a:t>
            </a:fld>
            <a:endParaRPr lang="en-GB"/>
          </a:p>
        </p:txBody>
      </p:sp>
      <p:sp>
        <p:nvSpPr>
          <p:cNvPr id="7" name="Fußzeilenplatzhalter 4">
            <a:extLst>
              <a:ext uri="{FF2B5EF4-FFF2-40B4-BE49-F238E27FC236}">
                <a16:creationId xmlns:a16="http://schemas.microsoft.com/office/drawing/2014/main" id="{C2CDC232-C96B-40BD-9A73-8D3B63BA9C13}"/>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7175262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2AAD4F7-1ECA-4D8B-BF4B-CEA079CB41C7}"/>
              </a:ext>
            </a:extLst>
          </p:cNvPr>
          <p:cNvSpPr>
            <a:spLocks noGrp="1"/>
          </p:cNvSpPr>
          <p:nvPr>
            <p:ph idx="1"/>
          </p:nvPr>
        </p:nvSpPr>
        <p:spPr/>
        <p:txBody>
          <a:bodyPr>
            <a:normAutofit/>
          </a:bodyPr>
          <a:lstStyle/>
          <a:p>
            <a:r>
              <a:rPr lang="de-DE" sz="2000" dirty="0"/>
              <a:t>[12] </a:t>
            </a:r>
            <a:r>
              <a:rPr lang="en-GB" altLang="de-DE" sz="2000" dirty="0" bmk="">
                <a:ea typeface="Calibri" panose="020F0502020204030204" pitchFamily="34" charset="0"/>
                <a:cs typeface="Times New Roman" panose="02020603050405020304" pitchFamily="18" charset="0"/>
              </a:rPr>
              <a:t>STOICA, Marian; MIRCEA, </a:t>
            </a:r>
            <a:r>
              <a:rPr lang="en-GB" altLang="de-DE" sz="2000" dirty="0" err="1" bmk="">
                <a:ea typeface="Calibri" panose="020F0502020204030204" pitchFamily="34" charset="0"/>
                <a:cs typeface="Times New Roman" panose="02020603050405020304" pitchFamily="18" charset="0"/>
              </a:rPr>
              <a:t>Marinela</a:t>
            </a:r>
            <a:r>
              <a:rPr lang="en-GB" altLang="de-DE" sz="2000" dirty="0" bmk="">
                <a:ea typeface="Calibri" panose="020F0502020204030204" pitchFamily="34" charset="0"/>
                <a:cs typeface="Times New Roman" panose="02020603050405020304" pitchFamily="18" charset="0"/>
              </a:rPr>
              <a:t>; GHILIC-MICU, Bogdan (2013): Software Development: Agile vs. Traditional. </a:t>
            </a:r>
            <a:r>
              <a:rPr lang="de-DE" altLang="de-DE" sz="2000" dirty="0" bmk="">
                <a:ea typeface="Calibri" panose="020F0502020204030204" pitchFamily="34" charset="0"/>
                <a:cs typeface="Times New Roman" panose="02020603050405020304" pitchFamily="18" charset="0"/>
              </a:rPr>
              <a:t>In: </a:t>
            </a:r>
            <a:r>
              <a:rPr lang="de-DE" altLang="de-DE" sz="2000" i="1" dirty="0">
                <a:ea typeface="Calibri" panose="020F0502020204030204" pitchFamily="34" charset="0"/>
                <a:cs typeface="Times New Roman" panose="02020603050405020304" pitchFamily="18" charset="0"/>
              </a:rPr>
              <a:t>IE </a:t>
            </a:r>
            <a:r>
              <a:rPr lang="de-DE" altLang="de-DE" sz="2000" dirty="0">
                <a:ea typeface="Calibri" panose="020F0502020204030204" pitchFamily="34" charset="0"/>
                <a:cs typeface="Times New Roman" panose="02020603050405020304" pitchFamily="18" charset="0"/>
              </a:rPr>
              <a:t>17 (4/2013), S. 64–76. DOI: 10.12948/issn14531305/17.4.2013.06.</a:t>
            </a:r>
            <a:endParaRPr lang="de-DE" sz="2000" dirty="0"/>
          </a:p>
          <a:p>
            <a:r>
              <a:rPr lang="de-DE" sz="2000" dirty="0"/>
              <a:t>[13] </a:t>
            </a:r>
            <a:r>
              <a:rPr lang="de-DE" sz="2000" dirty="0" err="1"/>
              <a:t>Torgeir</a:t>
            </a:r>
            <a:r>
              <a:rPr lang="de-DE" sz="2000" dirty="0"/>
              <a:t> </a:t>
            </a:r>
            <a:r>
              <a:rPr lang="de-DE" sz="2000" dirty="0" err="1"/>
              <a:t>Dingsøyr</a:t>
            </a:r>
            <a:r>
              <a:rPr lang="de-DE" sz="2000" dirty="0"/>
              <a:t>, </a:t>
            </a:r>
            <a:r>
              <a:rPr lang="de-DE" sz="2000" dirty="0" err="1"/>
              <a:t>Sridhar</a:t>
            </a:r>
            <a:r>
              <a:rPr lang="de-DE" sz="2000" dirty="0"/>
              <a:t> </a:t>
            </a:r>
            <a:r>
              <a:rPr lang="de-DE" sz="2000" dirty="0" err="1"/>
              <a:t>Nerur</a:t>
            </a:r>
            <a:r>
              <a:rPr lang="de-DE" sz="2000" dirty="0"/>
              <a:t>, </a:t>
            </a:r>
            <a:r>
              <a:rPr lang="de-DE" sz="2000" dirty="0" err="1"/>
              <a:t>VenuGopal</a:t>
            </a:r>
            <a:r>
              <a:rPr lang="de-DE" sz="2000" dirty="0"/>
              <a:t> </a:t>
            </a:r>
            <a:r>
              <a:rPr lang="de-DE" sz="2000" dirty="0" err="1"/>
              <a:t>Balijepally</a:t>
            </a:r>
            <a:r>
              <a:rPr lang="de-DE" sz="2000" dirty="0"/>
              <a:t>, and Nils </a:t>
            </a:r>
            <a:r>
              <a:rPr lang="de-DE" sz="2000" dirty="0" err="1"/>
              <a:t>Brede</a:t>
            </a:r>
            <a:r>
              <a:rPr lang="de-DE" sz="2000" dirty="0"/>
              <a:t> Moe. “A </a:t>
            </a:r>
            <a:r>
              <a:rPr lang="de-DE" sz="2000" dirty="0" err="1"/>
              <a:t>decade</a:t>
            </a:r>
            <a:r>
              <a:rPr lang="de-DE" sz="2000" dirty="0"/>
              <a:t> </a:t>
            </a:r>
            <a:r>
              <a:rPr lang="de-DE" sz="2000" dirty="0" err="1"/>
              <a:t>of</a:t>
            </a:r>
            <a:r>
              <a:rPr lang="de-DE" sz="2000" dirty="0"/>
              <a:t> agile </a:t>
            </a:r>
            <a:r>
              <a:rPr lang="de-DE" sz="2000" dirty="0" err="1"/>
              <a:t>methodologies</a:t>
            </a:r>
            <a:r>
              <a:rPr lang="de-DE" sz="2000" dirty="0"/>
              <a:t>: </a:t>
            </a:r>
            <a:r>
              <a:rPr lang="de-DE" sz="2000" dirty="0" err="1"/>
              <a:t>Towards</a:t>
            </a:r>
            <a:r>
              <a:rPr lang="de-DE" sz="2000" dirty="0"/>
              <a:t> </a:t>
            </a:r>
            <a:r>
              <a:rPr lang="de-DE" sz="2000" dirty="0" err="1"/>
              <a:t>explaining</a:t>
            </a:r>
            <a:r>
              <a:rPr lang="de-DE" sz="2000" dirty="0"/>
              <a:t> agile </a:t>
            </a:r>
            <a:r>
              <a:rPr lang="de-DE" sz="2000" dirty="0" err="1"/>
              <a:t>software</a:t>
            </a:r>
            <a:r>
              <a:rPr lang="de-DE" sz="2000" dirty="0"/>
              <a:t> </a:t>
            </a:r>
            <a:r>
              <a:rPr lang="de-DE" sz="2000" dirty="0" err="1"/>
              <a:t>development</a:t>
            </a:r>
            <a:r>
              <a:rPr lang="de-DE" sz="2000" dirty="0"/>
              <a:t>”. In: Journal </a:t>
            </a:r>
            <a:r>
              <a:rPr lang="de-DE" sz="2000" dirty="0" err="1"/>
              <a:t>of</a:t>
            </a:r>
            <a:r>
              <a:rPr lang="de-DE" sz="2000" dirty="0"/>
              <a:t> Systems and Software 85.6 (2012), pp. 1213–1221</a:t>
            </a:r>
          </a:p>
        </p:txBody>
      </p:sp>
      <p:sp>
        <p:nvSpPr>
          <p:cNvPr id="3" name="Titel 2">
            <a:extLst>
              <a:ext uri="{FF2B5EF4-FFF2-40B4-BE49-F238E27FC236}">
                <a16:creationId xmlns:a16="http://schemas.microsoft.com/office/drawing/2014/main" id="{A18F0CF3-4D8F-4DE5-A38B-E3CB2481DC40}"/>
              </a:ext>
            </a:extLst>
          </p:cNvPr>
          <p:cNvSpPr>
            <a:spLocks noGrp="1"/>
          </p:cNvSpPr>
          <p:nvPr>
            <p:ph type="title"/>
          </p:nvPr>
        </p:nvSpPr>
        <p:spPr/>
        <p:txBody>
          <a:bodyPr/>
          <a:lstStyle/>
          <a:p>
            <a:r>
              <a:rPr lang="de-DE" dirty="0">
                <a:solidFill>
                  <a:schemeClr val="tx1"/>
                </a:solidFill>
              </a:rPr>
              <a:t>References</a:t>
            </a:r>
            <a:endParaRPr lang="de-DE" dirty="0"/>
          </a:p>
        </p:txBody>
      </p:sp>
      <p:sp>
        <p:nvSpPr>
          <p:cNvPr id="4" name="Datumsplatzhalter 3">
            <a:extLst>
              <a:ext uri="{FF2B5EF4-FFF2-40B4-BE49-F238E27FC236}">
                <a16:creationId xmlns:a16="http://schemas.microsoft.com/office/drawing/2014/main" id="{9F5F1B57-2A72-48EE-9B00-DD2BDCB013DB}"/>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8198C0D3-5C20-43EE-8597-DC5C3B48DB9A}"/>
              </a:ext>
            </a:extLst>
          </p:cNvPr>
          <p:cNvSpPr>
            <a:spLocks noGrp="1"/>
          </p:cNvSpPr>
          <p:nvPr>
            <p:ph type="sldNum" sz="quarter" idx="12"/>
          </p:nvPr>
        </p:nvSpPr>
        <p:spPr/>
        <p:txBody>
          <a:bodyPr/>
          <a:lstStyle/>
          <a:p>
            <a:pPr>
              <a:defRPr/>
            </a:pPr>
            <a:fld id="{E201E5CB-5EE0-4EA4-87FF-7D8A79A61969}" type="slidenum">
              <a:rPr lang="de-DE" smtClean="0"/>
              <a:pPr>
                <a:defRPr/>
              </a:pPr>
              <a:t>20</a:t>
            </a:fld>
            <a:endParaRPr lang="de-DE" dirty="0"/>
          </a:p>
        </p:txBody>
      </p:sp>
      <p:sp>
        <p:nvSpPr>
          <p:cNvPr id="8" name="Fußzeilenplatzhalter 4">
            <a:extLst>
              <a:ext uri="{FF2B5EF4-FFF2-40B4-BE49-F238E27FC236}">
                <a16:creationId xmlns:a16="http://schemas.microsoft.com/office/drawing/2014/main" id="{0F073675-9777-4036-88C8-00BAEB2CDD72}"/>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73329065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Melisa Uluer</a:t>
            </a:r>
          </a:p>
        </p:txBody>
      </p:sp>
      <p:sp>
        <p:nvSpPr>
          <p:cNvPr id="19" name="Textplatzhalter 18"/>
          <p:cNvSpPr>
            <a:spLocks noGrp="1"/>
          </p:cNvSpPr>
          <p:nvPr>
            <p:ph type="body" sz="quarter" idx="15"/>
          </p:nvPr>
        </p:nvSpPr>
        <p:spPr>
          <a:xfrm>
            <a:off x="2207568" y="5445224"/>
            <a:ext cx="1293429" cy="133350"/>
          </a:xfrm>
        </p:spPr>
        <p:txBody>
          <a:bodyPr/>
          <a:lstStyle/>
          <a:p>
            <a:r>
              <a:rPr lang="en-AU" dirty="0"/>
              <a:t>17132</a:t>
            </a:r>
          </a:p>
        </p:txBody>
      </p:sp>
      <p:sp>
        <p:nvSpPr>
          <p:cNvPr id="20" name="Textplatzhalter 19"/>
          <p:cNvSpPr>
            <a:spLocks noGrp="1"/>
          </p:cNvSpPr>
          <p:nvPr>
            <p:ph type="body" sz="quarter" idx="16"/>
          </p:nvPr>
        </p:nvSpPr>
        <p:spPr>
          <a:xfrm>
            <a:off x="1159115" y="5932082"/>
            <a:ext cx="2452083" cy="131762"/>
          </a:xfrm>
        </p:spPr>
        <p:txBody>
          <a:bodyPr/>
          <a:lstStyle/>
          <a:p>
            <a:r>
              <a:rPr lang="en-AU" dirty="0"/>
              <a:t>melisa.uluer@tum.de</a:t>
            </a:r>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4EF6BCD-8AA0-44C0-A44C-E91B26F3BB6D}"/>
              </a:ext>
            </a:extLst>
          </p:cNvPr>
          <p:cNvSpPr>
            <a:spLocks noGrp="1"/>
          </p:cNvSpPr>
          <p:nvPr>
            <p:ph type="title"/>
          </p:nvPr>
        </p:nvSpPr>
        <p:spPr>
          <a:xfrm>
            <a:off x="4090134" y="2564904"/>
            <a:ext cx="10586099" cy="720725"/>
          </a:xfrm>
        </p:spPr>
        <p:txBody>
          <a:bodyPr/>
          <a:lstStyle/>
          <a:p>
            <a:r>
              <a:rPr lang="de-DE" dirty="0"/>
              <a:t>BACKUP SLIDES</a:t>
            </a:r>
          </a:p>
        </p:txBody>
      </p:sp>
      <p:sp>
        <p:nvSpPr>
          <p:cNvPr id="4" name="Datumsplatzhalter 3">
            <a:extLst>
              <a:ext uri="{FF2B5EF4-FFF2-40B4-BE49-F238E27FC236}">
                <a16:creationId xmlns:a16="http://schemas.microsoft.com/office/drawing/2014/main" id="{47CB0B44-3812-4EA6-B1EF-C47006787D2D}"/>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AC6F332D-F826-47F1-B77D-9134B2233117}"/>
              </a:ext>
            </a:extLst>
          </p:cNvPr>
          <p:cNvSpPr>
            <a:spLocks noGrp="1"/>
          </p:cNvSpPr>
          <p:nvPr>
            <p:ph type="sldNum" sz="quarter" idx="12"/>
          </p:nvPr>
        </p:nvSpPr>
        <p:spPr/>
        <p:txBody>
          <a:bodyPr/>
          <a:lstStyle/>
          <a:p>
            <a:pPr>
              <a:defRPr/>
            </a:pPr>
            <a:fld id="{E201E5CB-5EE0-4EA4-87FF-7D8A79A61969}" type="slidenum">
              <a:rPr lang="de-DE" smtClean="0"/>
              <a:pPr>
                <a:defRPr/>
              </a:pPr>
              <a:t>22</a:t>
            </a:fld>
            <a:endParaRPr lang="de-DE" dirty="0"/>
          </a:p>
        </p:txBody>
      </p:sp>
      <p:sp>
        <p:nvSpPr>
          <p:cNvPr id="7" name="Fußzeilenplatzhalter 4">
            <a:extLst>
              <a:ext uri="{FF2B5EF4-FFF2-40B4-BE49-F238E27FC236}">
                <a16:creationId xmlns:a16="http://schemas.microsoft.com/office/drawing/2014/main" id="{9E497349-770E-465A-8B8E-6FC1634D1776}"/>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114921792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9F108B4-55C7-4E31-A37E-DE45C87E830D}"/>
              </a:ext>
            </a:extLst>
          </p:cNvPr>
          <p:cNvSpPr>
            <a:spLocks noGrp="1"/>
          </p:cNvSpPr>
          <p:nvPr>
            <p:ph type="title"/>
          </p:nvPr>
        </p:nvSpPr>
        <p:spPr>
          <a:xfrm>
            <a:off x="334437" y="-1713"/>
            <a:ext cx="10586099" cy="720725"/>
          </a:xfrm>
        </p:spPr>
        <p:txBody>
          <a:bodyPr/>
          <a:lstStyle/>
          <a:p>
            <a:r>
              <a:rPr lang="en-GB"/>
              <a:t>Research Approach - Interviews</a:t>
            </a:r>
          </a:p>
        </p:txBody>
      </p:sp>
      <p:sp>
        <p:nvSpPr>
          <p:cNvPr id="4" name="Datumsplatzhalter 3">
            <a:extLst>
              <a:ext uri="{FF2B5EF4-FFF2-40B4-BE49-F238E27FC236}">
                <a16:creationId xmlns:a16="http://schemas.microsoft.com/office/drawing/2014/main" id="{79DD79A9-6656-4176-9245-379E2E7A130C}"/>
              </a:ext>
            </a:extLst>
          </p:cNvPr>
          <p:cNvSpPr>
            <a:spLocks noGrp="1"/>
          </p:cNvSpPr>
          <p:nvPr>
            <p:ph type="dt" sz="half" idx="10"/>
          </p:nvPr>
        </p:nvSpPr>
        <p:spPr>
          <a:xfrm>
            <a:off x="9383184" y="6524451"/>
            <a:ext cx="2142067" cy="288925"/>
          </a:xfrm>
        </p:spPr>
        <p:txBody>
          <a:bodyPr/>
          <a:lstStyle/>
          <a:p>
            <a:pPr>
              <a:defRPr/>
            </a:pPr>
            <a:r>
              <a:rPr lang="en-GB"/>
              <a:t>© sebis</a:t>
            </a:r>
          </a:p>
        </p:txBody>
      </p:sp>
      <p:sp>
        <p:nvSpPr>
          <p:cNvPr id="6" name="Foliennummernplatzhalter 5">
            <a:extLst>
              <a:ext uri="{FF2B5EF4-FFF2-40B4-BE49-F238E27FC236}">
                <a16:creationId xmlns:a16="http://schemas.microsoft.com/office/drawing/2014/main" id="{B61D6EBF-03C7-4FE6-A2D8-1D90755444A5}"/>
              </a:ext>
            </a:extLst>
          </p:cNvPr>
          <p:cNvSpPr>
            <a:spLocks noGrp="1"/>
          </p:cNvSpPr>
          <p:nvPr>
            <p:ph type="sldNum" sz="quarter" idx="12"/>
          </p:nvPr>
        </p:nvSpPr>
        <p:spPr>
          <a:xfrm>
            <a:off x="11525251" y="6524451"/>
            <a:ext cx="332316" cy="288925"/>
          </a:xfrm>
        </p:spPr>
        <p:txBody>
          <a:bodyPr/>
          <a:lstStyle/>
          <a:p>
            <a:pPr>
              <a:defRPr/>
            </a:pPr>
            <a:fld id="{E201E5CB-5EE0-4EA4-87FF-7D8A79A61969}" type="slidenum">
              <a:rPr lang="en-GB" smtClean="0"/>
              <a:pPr>
                <a:defRPr/>
              </a:pPr>
              <a:t>23</a:t>
            </a:fld>
            <a:endParaRPr lang="en-GB"/>
          </a:p>
        </p:txBody>
      </p:sp>
      <p:sp>
        <p:nvSpPr>
          <p:cNvPr id="7" name="Pfeil: Chevron 6">
            <a:extLst>
              <a:ext uri="{FF2B5EF4-FFF2-40B4-BE49-F238E27FC236}">
                <a16:creationId xmlns:a16="http://schemas.microsoft.com/office/drawing/2014/main" id="{C9C48921-41DE-40A8-9477-B0D2609471ED}"/>
              </a:ext>
            </a:extLst>
          </p:cNvPr>
          <p:cNvSpPr/>
          <p:nvPr/>
        </p:nvSpPr>
        <p:spPr bwMode="auto">
          <a:xfrm>
            <a:off x="13098" y="2695147"/>
            <a:ext cx="2448272" cy="864096"/>
          </a:xfrm>
          <a:prstGeom prst="chevro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a:solidFill>
                  <a:schemeClr val="tx1"/>
                </a:solidFill>
                <a:cs typeface="Arial" pitchFamily="34" charset="0"/>
              </a:rPr>
              <a:t>Introduction</a:t>
            </a:r>
            <a:endParaRPr lang="en-GB" sz="1600">
              <a:solidFill>
                <a:schemeClr val="tx1"/>
              </a:solidFill>
              <a:cs typeface="Arial" pitchFamily="34" charset="0"/>
            </a:endParaRPr>
          </a:p>
        </p:txBody>
      </p:sp>
      <p:sp>
        <p:nvSpPr>
          <p:cNvPr id="9" name="Pfeil: Chevron 8">
            <a:extLst>
              <a:ext uri="{FF2B5EF4-FFF2-40B4-BE49-F238E27FC236}">
                <a16:creationId xmlns:a16="http://schemas.microsoft.com/office/drawing/2014/main" id="{0653F536-9DBB-4765-99F6-C81DF27481CE}"/>
              </a:ext>
            </a:extLst>
          </p:cNvPr>
          <p:cNvSpPr/>
          <p:nvPr/>
        </p:nvSpPr>
        <p:spPr bwMode="auto">
          <a:xfrm>
            <a:off x="7279298" y="2690391"/>
            <a:ext cx="2448272" cy="864096"/>
          </a:xfrm>
          <a:prstGeom prst="chevro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a:solidFill>
                  <a:schemeClr val="tx1"/>
                </a:solidFill>
                <a:cs typeface="Arial" pitchFamily="34" charset="0"/>
              </a:rPr>
              <a:t>Identifying success factors &amp; barriers</a:t>
            </a:r>
          </a:p>
        </p:txBody>
      </p:sp>
      <p:sp>
        <p:nvSpPr>
          <p:cNvPr id="10" name="Pfeil: Chevron 9">
            <a:extLst>
              <a:ext uri="{FF2B5EF4-FFF2-40B4-BE49-F238E27FC236}">
                <a16:creationId xmlns:a16="http://schemas.microsoft.com/office/drawing/2014/main" id="{4459B5E5-2E8E-47F8-9139-CFADBB541E1F}"/>
              </a:ext>
            </a:extLst>
          </p:cNvPr>
          <p:cNvSpPr/>
          <p:nvPr/>
        </p:nvSpPr>
        <p:spPr bwMode="auto">
          <a:xfrm>
            <a:off x="9727570" y="2690391"/>
            <a:ext cx="2448272" cy="864096"/>
          </a:xfrm>
          <a:prstGeom prst="chevro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a:solidFill>
                  <a:schemeClr val="tx1"/>
                </a:solidFill>
                <a:cs typeface="Arial" pitchFamily="34" charset="0"/>
              </a:rPr>
              <a:t>Identifying lessons learned</a:t>
            </a:r>
          </a:p>
        </p:txBody>
      </p:sp>
      <p:sp>
        <p:nvSpPr>
          <p:cNvPr id="12" name="Pfeil: Chevron 11">
            <a:extLst>
              <a:ext uri="{FF2B5EF4-FFF2-40B4-BE49-F238E27FC236}">
                <a16:creationId xmlns:a16="http://schemas.microsoft.com/office/drawing/2014/main" id="{AB22D271-15C5-476E-BAB2-CCD43C9C24B0}"/>
              </a:ext>
            </a:extLst>
          </p:cNvPr>
          <p:cNvSpPr/>
          <p:nvPr/>
        </p:nvSpPr>
        <p:spPr bwMode="auto">
          <a:xfrm>
            <a:off x="2422062" y="2690391"/>
            <a:ext cx="2448272" cy="864096"/>
          </a:xfrm>
          <a:prstGeom prst="chevro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a:solidFill>
                  <a:schemeClr val="tx1"/>
                </a:solidFill>
                <a:cs typeface="Arial" pitchFamily="34" charset="0"/>
              </a:rPr>
              <a:t>Identifying actual state</a:t>
            </a:r>
          </a:p>
        </p:txBody>
      </p:sp>
      <p:sp>
        <p:nvSpPr>
          <p:cNvPr id="13" name="Pfeil: Chevron 12">
            <a:extLst>
              <a:ext uri="{FF2B5EF4-FFF2-40B4-BE49-F238E27FC236}">
                <a16:creationId xmlns:a16="http://schemas.microsoft.com/office/drawing/2014/main" id="{329A8873-2EBE-4284-9BE2-9A92CD9E0482}"/>
              </a:ext>
            </a:extLst>
          </p:cNvPr>
          <p:cNvSpPr/>
          <p:nvPr/>
        </p:nvSpPr>
        <p:spPr bwMode="auto">
          <a:xfrm>
            <a:off x="4870334" y="2690391"/>
            <a:ext cx="2448272" cy="864096"/>
          </a:xfrm>
          <a:prstGeom prst="chevro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1400">
                <a:solidFill>
                  <a:schemeClr val="tx1"/>
                </a:solidFill>
                <a:cs typeface="Arial" pitchFamily="34" charset="0"/>
              </a:rPr>
              <a:t>Identifying impact </a:t>
            </a:r>
          </a:p>
        </p:txBody>
      </p:sp>
      <p:sp>
        <p:nvSpPr>
          <p:cNvPr id="15" name="Geschweifte Klammer links 14">
            <a:extLst>
              <a:ext uri="{FF2B5EF4-FFF2-40B4-BE49-F238E27FC236}">
                <a16:creationId xmlns:a16="http://schemas.microsoft.com/office/drawing/2014/main" id="{73A868FB-26F4-4523-919C-F8FCD2B6E45B}"/>
              </a:ext>
            </a:extLst>
          </p:cNvPr>
          <p:cNvSpPr/>
          <p:nvPr/>
        </p:nvSpPr>
        <p:spPr bwMode="auto">
          <a:xfrm rot="5400000">
            <a:off x="822301" y="1205480"/>
            <a:ext cx="576064" cy="2194470"/>
          </a:xfrm>
          <a:prstGeom prst="leftBrace">
            <a:avLst>
              <a:gd name="adj1" fmla="val 48319"/>
              <a:gd name="adj2" fmla="val 51491"/>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19" name="Geschweifte Klammer links 18">
            <a:extLst>
              <a:ext uri="{FF2B5EF4-FFF2-40B4-BE49-F238E27FC236}">
                <a16:creationId xmlns:a16="http://schemas.microsoft.com/office/drawing/2014/main" id="{5AA95002-E66B-4E24-B9EE-97D226C9A44B}"/>
              </a:ext>
            </a:extLst>
          </p:cNvPr>
          <p:cNvSpPr/>
          <p:nvPr/>
        </p:nvSpPr>
        <p:spPr bwMode="auto">
          <a:xfrm rot="5400000">
            <a:off x="3231265" y="1192059"/>
            <a:ext cx="576064" cy="2194470"/>
          </a:xfrm>
          <a:prstGeom prst="leftBrace">
            <a:avLst>
              <a:gd name="adj1" fmla="val 48319"/>
              <a:gd name="adj2" fmla="val 51491"/>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20" name="Geschweifte Klammer links 19">
            <a:extLst>
              <a:ext uri="{FF2B5EF4-FFF2-40B4-BE49-F238E27FC236}">
                <a16:creationId xmlns:a16="http://schemas.microsoft.com/office/drawing/2014/main" id="{306FF9F4-C44E-452C-911F-9DFB1C73CA44}"/>
              </a:ext>
            </a:extLst>
          </p:cNvPr>
          <p:cNvSpPr/>
          <p:nvPr/>
        </p:nvSpPr>
        <p:spPr bwMode="auto">
          <a:xfrm rot="5400000">
            <a:off x="5679537" y="1192059"/>
            <a:ext cx="576064" cy="2194470"/>
          </a:xfrm>
          <a:prstGeom prst="leftBrace">
            <a:avLst>
              <a:gd name="adj1" fmla="val 48319"/>
              <a:gd name="adj2" fmla="val 51491"/>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21" name="Geschweifte Klammer links 20">
            <a:extLst>
              <a:ext uri="{FF2B5EF4-FFF2-40B4-BE49-F238E27FC236}">
                <a16:creationId xmlns:a16="http://schemas.microsoft.com/office/drawing/2014/main" id="{0557AF21-E056-4398-AA5E-2D10F3BD6513}"/>
              </a:ext>
            </a:extLst>
          </p:cNvPr>
          <p:cNvSpPr/>
          <p:nvPr/>
        </p:nvSpPr>
        <p:spPr bwMode="auto">
          <a:xfrm rot="5400000">
            <a:off x="9354368" y="-68962"/>
            <a:ext cx="576064" cy="4716512"/>
          </a:xfrm>
          <a:prstGeom prst="leftBrace">
            <a:avLst>
              <a:gd name="adj1" fmla="val 48319"/>
              <a:gd name="adj2" fmla="val 51491"/>
            </a:avLst>
          </a:prstGeom>
          <a:ln>
            <a:headEnd type="none" w="med" len="med"/>
            <a:tailEnd type="arrow"/>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23" name="Textfeld 22">
            <a:extLst>
              <a:ext uri="{FF2B5EF4-FFF2-40B4-BE49-F238E27FC236}">
                <a16:creationId xmlns:a16="http://schemas.microsoft.com/office/drawing/2014/main" id="{D8E6F9C1-8D64-4E8F-A7A9-24855C94177E}"/>
              </a:ext>
            </a:extLst>
          </p:cNvPr>
          <p:cNvSpPr txBox="1"/>
          <p:nvPr/>
        </p:nvSpPr>
        <p:spPr>
          <a:xfrm>
            <a:off x="5519936" y="1510627"/>
            <a:ext cx="87716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a:latin typeface="Arial" pitchFamily="34" charset="0"/>
              </a:rPr>
              <a:t>30 min</a:t>
            </a:r>
          </a:p>
        </p:txBody>
      </p:sp>
      <p:sp>
        <p:nvSpPr>
          <p:cNvPr id="24" name="Textfeld 23">
            <a:extLst>
              <a:ext uri="{FF2B5EF4-FFF2-40B4-BE49-F238E27FC236}">
                <a16:creationId xmlns:a16="http://schemas.microsoft.com/office/drawing/2014/main" id="{128483C5-0B3A-4DBB-8DC3-51149EDC7A15}"/>
              </a:ext>
            </a:extLst>
          </p:cNvPr>
          <p:cNvSpPr txBox="1"/>
          <p:nvPr/>
        </p:nvSpPr>
        <p:spPr>
          <a:xfrm>
            <a:off x="3080715" y="1529218"/>
            <a:ext cx="87716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a:latin typeface="Arial" pitchFamily="34" charset="0"/>
              </a:rPr>
              <a:t>20 min</a:t>
            </a:r>
          </a:p>
        </p:txBody>
      </p:sp>
      <p:sp>
        <p:nvSpPr>
          <p:cNvPr id="25" name="Textfeld 24">
            <a:extLst>
              <a:ext uri="{FF2B5EF4-FFF2-40B4-BE49-F238E27FC236}">
                <a16:creationId xmlns:a16="http://schemas.microsoft.com/office/drawing/2014/main" id="{CBDB25BB-CC8E-4489-8316-2CBB46115909}"/>
              </a:ext>
            </a:extLst>
          </p:cNvPr>
          <p:cNvSpPr txBox="1"/>
          <p:nvPr/>
        </p:nvSpPr>
        <p:spPr>
          <a:xfrm>
            <a:off x="671751" y="1529218"/>
            <a:ext cx="108234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a:latin typeface="Arial" pitchFamily="34" charset="0"/>
              </a:rPr>
              <a:t>5-10 min</a:t>
            </a:r>
          </a:p>
        </p:txBody>
      </p:sp>
      <p:sp>
        <p:nvSpPr>
          <p:cNvPr id="27" name="Textfeld 26">
            <a:extLst>
              <a:ext uri="{FF2B5EF4-FFF2-40B4-BE49-F238E27FC236}">
                <a16:creationId xmlns:a16="http://schemas.microsoft.com/office/drawing/2014/main" id="{B65654BB-B360-4A06-8763-AC1B0974B26B}"/>
              </a:ext>
            </a:extLst>
          </p:cNvPr>
          <p:cNvSpPr txBox="1"/>
          <p:nvPr/>
        </p:nvSpPr>
        <p:spPr>
          <a:xfrm>
            <a:off x="9120336" y="1524805"/>
            <a:ext cx="87716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a:latin typeface="Arial" pitchFamily="34" charset="0"/>
              </a:rPr>
              <a:t>15 min</a:t>
            </a:r>
          </a:p>
        </p:txBody>
      </p:sp>
      <p:sp>
        <p:nvSpPr>
          <p:cNvPr id="26" name="Fußzeilenplatzhalter 4">
            <a:extLst>
              <a:ext uri="{FF2B5EF4-FFF2-40B4-BE49-F238E27FC236}">
                <a16:creationId xmlns:a16="http://schemas.microsoft.com/office/drawing/2014/main" id="{6E3A6132-0CBD-458F-99DA-728C441DCBA7}"/>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313942069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AD270AE-6019-4B64-8A9E-B1A9E49F6C4D}"/>
              </a:ext>
            </a:extLst>
          </p:cNvPr>
          <p:cNvSpPr/>
          <p:nvPr/>
        </p:nvSpPr>
        <p:spPr>
          <a:xfrm>
            <a:off x="6734326" y="1379422"/>
            <a:ext cx="3700657" cy="4289452"/>
          </a:xfrm>
          <a:prstGeom prst="rect">
            <a:avLst/>
          </a:prstGeom>
          <a:solidFill>
            <a:schemeClr val="bg1">
              <a:lumMod val="50000"/>
              <a:alpha val="8000"/>
            </a:schemeClr>
          </a:solidFill>
          <a:ln w="63500" cap="flat" cmpd="sng" algn="ctr">
            <a:solidFill>
              <a:srgbClr val="1565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dirty="0">
              <a:ln>
                <a:noFill/>
              </a:ln>
              <a:solidFill>
                <a:srgbClr val="1E88E5"/>
              </a:solidFill>
              <a:effectLst/>
              <a:uLnTx/>
              <a:uFillTx/>
              <a:latin typeface="Source Sans Pro" charset="0"/>
              <a:ea typeface="Source Sans Pro" charset="0"/>
              <a:cs typeface="Source Sans Pro" charset="0"/>
            </a:endParaRPr>
          </a:p>
        </p:txBody>
      </p:sp>
      <p:sp>
        <p:nvSpPr>
          <p:cNvPr id="2" name="Titel 1">
            <a:extLst>
              <a:ext uri="{FF2B5EF4-FFF2-40B4-BE49-F238E27FC236}">
                <a16:creationId xmlns:a16="http://schemas.microsoft.com/office/drawing/2014/main" id="{012CA772-D3A5-4FC3-BA76-92483FEC3336}"/>
              </a:ext>
            </a:extLst>
          </p:cNvPr>
          <p:cNvSpPr>
            <a:spLocks noGrp="1"/>
          </p:cNvSpPr>
          <p:nvPr>
            <p:ph type="title"/>
          </p:nvPr>
        </p:nvSpPr>
        <p:spPr>
          <a:xfrm>
            <a:off x="334437" y="44452"/>
            <a:ext cx="10586099" cy="720725"/>
          </a:xfrm>
        </p:spPr>
        <p:txBody>
          <a:bodyPr/>
          <a:lstStyle/>
          <a:p>
            <a:r>
              <a:rPr lang="en-GB" dirty="0"/>
              <a:t>Motivation</a:t>
            </a:r>
          </a:p>
        </p:txBody>
      </p:sp>
      <p:sp>
        <p:nvSpPr>
          <p:cNvPr id="4" name="Datumsplatzhalter 3">
            <a:extLst>
              <a:ext uri="{FF2B5EF4-FFF2-40B4-BE49-F238E27FC236}">
                <a16:creationId xmlns:a16="http://schemas.microsoft.com/office/drawing/2014/main" id="{E297124A-433C-4B9B-870D-C4E4DB961249}"/>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774C57BB-A92E-4C85-80DD-76C1F2D25C60}"/>
              </a:ext>
            </a:extLst>
          </p:cNvPr>
          <p:cNvSpPr>
            <a:spLocks noGrp="1"/>
          </p:cNvSpPr>
          <p:nvPr>
            <p:ph type="sldNum" sz="quarter" idx="12"/>
          </p:nvPr>
        </p:nvSpPr>
        <p:spPr/>
        <p:txBody>
          <a:bodyPr/>
          <a:lstStyle/>
          <a:p>
            <a:pPr>
              <a:defRPr/>
            </a:pPr>
            <a:fld id="{05BC9FAB-BDC1-47C0-A8BB-6E12A8205D33}" type="slidenum">
              <a:rPr lang="en-GB" smtClean="0"/>
              <a:pPr>
                <a:defRPr/>
              </a:pPr>
              <a:t>3</a:t>
            </a:fld>
            <a:endParaRPr lang="en-GB"/>
          </a:p>
        </p:txBody>
      </p:sp>
      <p:sp>
        <p:nvSpPr>
          <p:cNvPr id="23" name="Rectangle 30">
            <a:extLst>
              <a:ext uri="{FF2B5EF4-FFF2-40B4-BE49-F238E27FC236}">
                <a16:creationId xmlns:a16="http://schemas.microsoft.com/office/drawing/2014/main" id="{6DF2891F-C5B5-4239-8978-F6A6B4644B58}"/>
              </a:ext>
            </a:extLst>
          </p:cNvPr>
          <p:cNvSpPr/>
          <p:nvPr/>
        </p:nvSpPr>
        <p:spPr>
          <a:xfrm>
            <a:off x="1487488" y="1379422"/>
            <a:ext cx="3700657" cy="4289452"/>
          </a:xfrm>
          <a:prstGeom prst="rect">
            <a:avLst/>
          </a:prstGeom>
          <a:solidFill>
            <a:schemeClr val="bg1">
              <a:lumMod val="50000"/>
              <a:alpha val="8000"/>
            </a:schemeClr>
          </a:solidFill>
          <a:ln w="63500" cap="flat" cmpd="sng" algn="ctr">
            <a:solidFill>
              <a:srgbClr val="1565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a:ln>
                <a:noFill/>
              </a:ln>
              <a:solidFill>
                <a:srgbClr val="1E88E5"/>
              </a:solidFill>
              <a:effectLst/>
              <a:uLnTx/>
              <a:uFillTx/>
              <a:latin typeface="Source Sans Pro" charset="0"/>
              <a:ea typeface="Source Sans Pro" charset="0"/>
              <a:cs typeface="Source Sans Pro" charset="0"/>
            </a:endParaRPr>
          </a:p>
        </p:txBody>
      </p:sp>
      <p:cxnSp>
        <p:nvCxnSpPr>
          <p:cNvPr id="24" name="Straight Connector 51">
            <a:extLst>
              <a:ext uri="{FF2B5EF4-FFF2-40B4-BE49-F238E27FC236}">
                <a16:creationId xmlns:a16="http://schemas.microsoft.com/office/drawing/2014/main" id="{9F0F47DD-A59E-4BCC-A8EA-3447A9584BBA}"/>
              </a:ext>
            </a:extLst>
          </p:cNvPr>
          <p:cNvCxnSpPr>
            <a:cxnSpLocks/>
          </p:cNvCxnSpPr>
          <p:nvPr/>
        </p:nvCxnSpPr>
        <p:spPr>
          <a:xfrm flipH="1">
            <a:off x="2026094" y="3131459"/>
            <a:ext cx="2405506" cy="0"/>
          </a:xfrm>
          <a:prstGeom prst="line">
            <a:avLst/>
          </a:prstGeom>
          <a:noFill/>
          <a:ln w="19050" cap="flat" cmpd="sng" algn="ctr">
            <a:solidFill>
              <a:srgbClr val="1565C0"/>
            </a:solidFill>
            <a:prstDash val="solid"/>
            <a:miter lim="800000"/>
          </a:ln>
          <a:effectLst/>
        </p:spPr>
      </p:cxnSp>
      <p:sp>
        <p:nvSpPr>
          <p:cNvPr id="25" name="TextBox 31">
            <a:extLst>
              <a:ext uri="{FF2B5EF4-FFF2-40B4-BE49-F238E27FC236}">
                <a16:creationId xmlns:a16="http://schemas.microsoft.com/office/drawing/2014/main" id="{26214AF0-939A-4754-B8AA-24C551C1258B}"/>
              </a:ext>
            </a:extLst>
          </p:cNvPr>
          <p:cNvSpPr txBox="1"/>
          <p:nvPr/>
        </p:nvSpPr>
        <p:spPr>
          <a:xfrm>
            <a:off x="1495003" y="3398747"/>
            <a:ext cx="3700657" cy="2554545"/>
          </a:xfrm>
          <a:prstGeom prst="rect">
            <a:avLst/>
          </a:prstGeom>
          <a:noFill/>
        </p:spPr>
        <p:txBody>
          <a:bodyPr wrap="square" rtlCol="0">
            <a:spAutoFit/>
          </a:bodyPr>
          <a:lstStyle/>
          <a:p>
            <a:pPr algn="ctr" fontAlgn="auto">
              <a:spcBef>
                <a:spcPts val="0"/>
              </a:spcBef>
              <a:spcAft>
                <a:spcPts val="0"/>
              </a:spcAft>
            </a:pPr>
            <a:r>
              <a:rPr lang="en-GB" sz="2000" b="1" dirty="0">
                <a:solidFill>
                  <a:srgbClr val="343941"/>
                </a:solidFill>
                <a:latin typeface="Source Sans Pro" charset="0"/>
                <a:ea typeface="Source Sans Pro" charset="0"/>
                <a:cs typeface="Source Sans Pro" charset="0"/>
              </a:rPr>
              <a:t>Digitalization confronts organizations with multiple challenges:</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customer demands</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Increasing market dynamics</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Continuous emergence of novel advancements in IT</a:t>
            </a:r>
          </a:p>
          <a:p>
            <a:pPr marL="342900" indent="-342900" algn="ctr" fontAlgn="auto">
              <a:spcBef>
                <a:spcPts val="0"/>
              </a:spcBef>
              <a:spcAft>
                <a:spcPts val="0"/>
              </a:spcAft>
              <a:buFont typeface="Arial" panose="020B0604020202020204" pitchFamily="34" charset="0"/>
              <a:buChar char="•"/>
            </a:pPr>
            <a:endParaRPr lang="en-GB" sz="2000" b="1" dirty="0">
              <a:solidFill>
                <a:srgbClr val="343941"/>
              </a:solidFill>
              <a:latin typeface="Source Sans Pro" charset="0"/>
              <a:ea typeface="Source Sans Pro" charset="0"/>
              <a:cs typeface="Source Sans Pro" charset="0"/>
            </a:endParaRPr>
          </a:p>
        </p:txBody>
      </p:sp>
      <p:pic>
        <p:nvPicPr>
          <p:cNvPr id="26" name="Grafik 25" descr="Verbindungen">
            <a:extLst>
              <a:ext uri="{FF2B5EF4-FFF2-40B4-BE49-F238E27FC236}">
                <a16:creationId xmlns:a16="http://schemas.microsoft.com/office/drawing/2014/main" id="{3BD5BE59-A4BC-4447-A5B8-82AD98255C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44290" y="1704528"/>
            <a:ext cx="1369113" cy="1369113"/>
          </a:xfrm>
          <a:prstGeom prst="rect">
            <a:avLst/>
          </a:prstGeom>
        </p:spPr>
      </p:pic>
      <p:sp>
        <p:nvSpPr>
          <p:cNvPr id="27" name="Textfeld 26">
            <a:extLst>
              <a:ext uri="{FF2B5EF4-FFF2-40B4-BE49-F238E27FC236}">
                <a16:creationId xmlns:a16="http://schemas.microsoft.com/office/drawing/2014/main" id="{93D96D32-E878-4502-BD30-AF89D01BF554}"/>
              </a:ext>
            </a:extLst>
          </p:cNvPr>
          <p:cNvSpPr txBox="1"/>
          <p:nvPr/>
        </p:nvSpPr>
        <p:spPr>
          <a:xfrm>
            <a:off x="11525251" y="6093296"/>
            <a:ext cx="71795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400" i="1" dirty="0">
                <a:latin typeface="Arial" pitchFamily="34" charset="0"/>
              </a:rPr>
              <a:t>[6;8]</a:t>
            </a:r>
          </a:p>
        </p:txBody>
      </p:sp>
      <p:sp>
        <p:nvSpPr>
          <p:cNvPr id="28" name="TextBox 31">
            <a:extLst>
              <a:ext uri="{FF2B5EF4-FFF2-40B4-BE49-F238E27FC236}">
                <a16:creationId xmlns:a16="http://schemas.microsoft.com/office/drawing/2014/main" id="{04749D23-A689-4CFD-9D6E-2A8288A75944}"/>
              </a:ext>
            </a:extLst>
          </p:cNvPr>
          <p:cNvSpPr txBox="1"/>
          <p:nvPr/>
        </p:nvSpPr>
        <p:spPr>
          <a:xfrm>
            <a:off x="6734326" y="3393296"/>
            <a:ext cx="3700657" cy="2246769"/>
          </a:xfrm>
          <a:prstGeom prst="rect">
            <a:avLst/>
          </a:prstGeom>
          <a:noFill/>
        </p:spPr>
        <p:txBody>
          <a:bodyPr wrap="square" rtlCol="0">
            <a:spAutoFit/>
          </a:bodyPr>
          <a:lstStyle/>
          <a:p>
            <a:pPr algn="ctr" fontAlgn="auto">
              <a:spcBef>
                <a:spcPts val="0"/>
              </a:spcBef>
              <a:spcAft>
                <a:spcPts val="0"/>
              </a:spcAft>
            </a:pPr>
            <a:r>
              <a:rPr lang="en-GB" sz="2000" b="1" dirty="0">
                <a:solidFill>
                  <a:srgbClr val="343941"/>
                </a:solidFill>
                <a:latin typeface="Source Sans Pro" charset="0"/>
                <a:ea typeface="Source Sans Pro" charset="0"/>
                <a:cs typeface="Source Sans Pro" charset="0"/>
              </a:rPr>
              <a:t>Requires organizations to rethink how to:</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Interact with customers</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Define value propositions</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Leverage data</a:t>
            </a:r>
          </a:p>
          <a:p>
            <a:pPr marL="342900" indent="-342900" fontAlgn="auto">
              <a:spcBef>
                <a:spcPts val="0"/>
              </a:spcBef>
              <a:spcAft>
                <a:spcPts val="0"/>
              </a:spcAft>
              <a:buFont typeface="Arial" panose="020B0604020202020204" pitchFamily="34" charset="0"/>
              <a:buChar char="•"/>
            </a:pPr>
            <a:r>
              <a:rPr lang="en-GB" sz="2000" b="1" dirty="0">
                <a:solidFill>
                  <a:srgbClr val="343941"/>
                </a:solidFill>
                <a:latin typeface="Source Sans Pro" charset="0"/>
                <a:ea typeface="Source Sans Pro" charset="0"/>
                <a:cs typeface="Source Sans Pro" charset="0"/>
              </a:rPr>
              <a:t>Organize internal operations</a:t>
            </a:r>
          </a:p>
        </p:txBody>
      </p:sp>
      <p:sp>
        <p:nvSpPr>
          <p:cNvPr id="32" name="Pfeil: nach rechts 31">
            <a:extLst>
              <a:ext uri="{FF2B5EF4-FFF2-40B4-BE49-F238E27FC236}">
                <a16:creationId xmlns:a16="http://schemas.microsoft.com/office/drawing/2014/main" id="{71DCE97D-C12A-41FC-9CFB-0F760999C581}"/>
              </a:ext>
            </a:extLst>
          </p:cNvPr>
          <p:cNvSpPr/>
          <p:nvPr/>
        </p:nvSpPr>
        <p:spPr bwMode="auto">
          <a:xfrm>
            <a:off x="5539754" y="3524396"/>
            <a:ext cx="925503" cy="576064"/>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a:solidFill>
                <a:schemeClr val="tx1"/>
              </a:solidFill>
              <a:cs typeface="Arial" pitchFamily="34" charset="0"/>
            </a:endParaRPr>
          </a:p>
        </p:txBody>
      </p:sp>
      <p:cxnSp>
        <p:nvCxnSpPr>
          <p:cNvPr id="33" name="Straight Connector 51">
            <a:extLst>
              <a:ext uri="{FF2B5EF4-FFF2-40B4-BE49-F238E27FC236}">
                <a16:creationId xmlns:a16="http://schemas.microsoft.com/office/drawing/2014/main" id="{10E6061E-117F-45FB-B176-B6DABD964510}"/>
              </a:ext>
            </a:extLst>
          </p:cNvPr>
          <p:cNvCxnSpPr>
            <a:cxnSpLocks/>
          </p:cNvCxnSpPr>
          <p:nvPr/>
        </p:nvCxnSpPr>
        <p:spPr>
          <a:xfrm flipH="1">
            <a:off x="7381901" y="3131459"/>
            <a:ext cx="2405506" cy="0"/>
          </a:xfrm>
          <a:prstGeom prst="line">
            <a:avLst/>
          </a:prstGeom>
          <a:noFill/>
          <a:ln w="19050" cap="flat" cmpd="sng" algn="ctr">
            <a:solidFill>
              <a:srgbClr val="1565C0"/>
            </a:solidFill>
            <a:prstDash val="solid"/>
            <a:miter lim="800000"/>
          </a:ln>
          <a:effectLst/>
        </p:spPr>
      </p:cxnSp>
      <p:pic>
        <p:nvPicPr>
          <p:cNvPr id="34" name="Grafik 33" descr="Kopf mit Zahnrädern">
            <a:extLst>
              <a:ext uri="{FF2B5EF4-FFF2-40B4-BE49-F238E27FC236}">
                <a16:creationId xmlns:a16="http://schemas.microsoft.com/office/drawing/2014/main" id="{179A4E3E-A1AF-4B09-A1BC-05327878D2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74501" y="1788655"/>
            <a:ext cx="1173810" cy="1173810"/>
          </a:xfrm>
          <a:prstGeom prst="rect">
            <a:avLst/>
          </a:prstGeom>
        </p:spPr>
      </p:pic>
      <p:sp>
        <p:nvSpPr>
          <p:cNvPr id="35" name="Fußzeilenplatzhalter 4">
            <a:extLst>
              <a:ext uri="{FF2B5EF4-FFF2-40B4-BE49-F238E27FC236}">
                <a16:creationId xmlns:a16="http://schemas.microsoft.com/office/drawing/2014/main" id="{2F7E84D1-1CF3-49AA-90A1-AE1ADAA63B21}"/>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240305616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AD270AE-6019-4B64-8A9E-B1A9E49F6C4D}"/>
              </a:ext>
            </a:extLst>
          </p:cNvPr>
          <p:cNvSpPr/>
          <p:nvPr/>
        </p:nvSpPr>
        <p:spPr>
          <a:xfrm>
            <a:off x="6734326" y="1379422"/>
            <a:ext cx="3700657" cy="4289452"/>
          </a:xfrm>
          <a:prstGeom prst="rect">
            <a:avLst/>
          </a:prstGeom>
          <a:solidFill>
            <a:schemeClr val="bg1">
              <a:lumMod val="50000"/>
              <a:alpha val="8000"/>
            </a:schemeClr>
          </a:solidFill>
          <a:ln w="63500" cap="flat" cmpd="sng" algn="ctr">
            <a:solidFill>
              <a:srgbClr val="1565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dirty="0">
              <a:ln>
                <a:noFill/>
              </a:ln>
              <a:solidFill>
                <a:srgbClr val="1E88E5"/>
              </a:solidFill>
              <a:effectLst/>
              <a:uLnTx/>
              <a:uFillTx/>
              <a:latin typeface="Source Sans Pro" charset="0"/>
              <a:ea typeface="Source Sans Pro" charset="0"/>
              <a:cs typeface="Source Sans Pro" charset="0"/>
            </a:endParaRPr>
          </a:p>
        </p:txBody>
      </p:sp>
      <p:sp>
        <p:nvSpPr>
          <p:cNvPr id="2" name="Titel 1">
            <a:extLst>
              <a:ext uri="{FF2B5EF4-FFF2-40B4-BE49-F238E27FC236}">
                <a16:creationId xmlns:a16="http://schemas.microsoft.com/office/drawing/2014/main" id="{012CA772-D3A5-4FC3-BA76-92483FEC3336}"/>
              </a:ext>
            </a:extLst>
          </p:cNvPr>
          <p:cNvSpPr>
            <a:spLocks noGrp="1"/>
          </p:cNvSpPr>
          <p:nvPr>
            <p:ph type="title"/>
          </p:nvPr>
        </p:nvSpPr>
        <p:spPr>
          <a:xfrm>
            <a:off x="334437" y="44452"/>
            <a:ext cx="10586099" cy="720725"/>
          </a:xfrm>
        </p:spPr>
        <p:txBody>
          <a:bodyPr/>
          <a:lstStyle/>
          <a:p>
            <a:r>
              <a:rPr lang="en-GB" dirty="0"/>
              <a:t>Motivation</a:t>
            </a:r>
          </a:p>
        </p:txBody>
      </p:sp>
      <p:sp>
        <p:nvSpPr>
          <p:cNvPr id="4" name="Datumsplatzhalter 3">
            <a:extLst>
              <a:ext uri="{FF2B5EF4-FFF2-40B4-BE49-F238E27FC236}">
                <a16:creationId xmlns:a16="http://schemas.microsoft.com/office/drawing/2014/main" id="{E297124A-433C-4B9B-870D-C4E4DB961249}"/>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774C57BB-A92E-4C85-80DD-76C1F2D25C60}"/>
              </a:ext>
            </a:extLst>
          </p:cNvPr>
          <p:cNvSpPr>
            <a:spLocks noGrp="1"/>
          </p:cNvSpPr>
          <p:nvPr>
            <p:ph type="sldNum" sz="quarter" idx="12"/>
          </p:nvPr>
        </p:nvSpPr>
        <p:spPr/>
        <p:txBody>
          <a:bodyPr/>
          <a:lstStyle/>
          <a:p>
            <a:pPr>
              <a:defRPr/>
            </a:pPr>
            <a:fld id="{05BC9FAB-BDC1-47C0-A8BB-6E12A8205D33}" type="slidenum">
              <a:rPr lang="en-GB" smtClean="0"/>
              <a:pPr>
                <a:defRPr/>
              </a:pPr>
              <a:t>4</a:t>
            </a:fld>
            <a:endParaRPr lang="en-GB"/>
          </a:p>
        </p:txBody>
      </p:sp>
      <p:sp>
        <p:nvSpPr>
          <p:cNvPr id="23" name="Rectangle 30">
            <a:extLst>
              <a:ext uri="{FF2B5EF4-FFF2-40B4-BE49-F238E27FC236}">
                <a16:creationId xmlns:a16="http://schemas.microsoft.com/office/drawing/2014/main" id="{6DF2891F-C5B5-4239-8978-F6A6B4644B58}"/>
              </a:ext>
            </a:extLst>
          </p:cNvPr>
          <p:cNvSpPr/>
          <p:nvPr/>
        </p:nvSpPr>
        <p:spPr>
          <a:xfrm>
            <a:off x="1487488" y="1379422"/>
            <a:ext cx="3700657" cy="4289452"/>
          </a:xfrm>
          <a:prstGeom prst="rect">
            <a:avLst/>
          </a:prstGeom>
          <a:solidFill>
            <a:schemeClr val="bg1">
              <a:lumMod val="50000"/>
              <a:alpha val="8000"/>
            </a:schemeClr>
          </a:solidFill>
          <a:ln w="63500" cap="flat" cmpd="sng" algn="ctr">
            <a:solidFill>
              <a:srgbClr val="1565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a:ln>
                <a:noFill/>
              </a:ln>
              <a:solidFill>
                <a:srgbClr val="1E88E5"/>
              </a:solidFill>
              <a:effectLst/>
              <a:uLnTx/>
              <a:uFillTx/>
              <a:latin typeface="Source Sans Pro" charset="0"/>
              <a:ea typeface="Source Sans Pro" charset="0"/>
              <a:cs typeface="Source Sans Pro" charset="0"/>
            </a:endParaRPr>
          </a:p>
        </p:txBody>
      </p:sp>
      <p:cxnSp>
        <p:nvCxnSpPr>
          <p:cNvPr id="24" name="Straight Connector 51">
            <a:extLst>
              <a:ext uri="{FF2B5EF4-FFF2-40B4-BE49-F238E27FC236}">
                <a16:creationId xmlns:a16="http://schemas.microsoft.com/office/drawing/2014/main" id="{9F0F47DD-A59E-4BCC-A8EA-3447A9584BBA}"/>
              </a:ext>
            </a:extLst>
          </p:cNvPr>
          <p:cNvCxnSpPr>
            <a:cxnSpLocks/>
          </p:cNvCxnSpPr>
          <p:nvPr/>
        </p:nvCxnSpPr>
        <p:spPr>
          <a:xfrm flipH="1">
            <a:off x="2026094" y="3131459"/>
            <a:ext cx="2405506" cy="0"/>
          </a:xfrm>
          <a:prstGeom prst="line">
            <a:avLst/>
          </a:prstGeom>
          <a:noFill/>
          <a:ln w="19050" cap="flat" cmpd="sng" algn="ctr">
            <a:solidFill>
              <a:srgbClr val="1565C0"/>
            </a:solidFill>
            <a:prstDash val="solid"/>
            <a:miter lim="800000"/>
          </a:ln>
          <a:effectLst/>
        </p:spPr>
      </p:cxnSp>
      <p:pic>
        <p:nvPicPr>
          <p:cNvPr id="26" name="Grafik 25" descr="Verbindungen">
            <a:extLst>
              <a:ext uri="{FF2B5EF4-FFF2-40B4-BE49-F238E27FC236}">
                <a16:creationId xmlns:a16="http://schemas.microsoft.com/office/drawing/2014/main" id="{3BD5BE59-A4BC-4447-A5B8-82AD98255C3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44290" y="1704528"/>
            <a:ext cx="1369113" cy="1369113"/>
          </a:xfrm>
          <a:prstGeom prst="rect">
            <a:avLst/>
          </a:prstGeom>
        </p:spPr>
      </p:pic>
      <p:sp>
        <p:nvSpPr>
          <p:cNvPr id="32" name="Pfeil: nach rechts 31">
            <a:extLst>
              <a:ext uri="{FF2B5EF4-FFF2-40B4-BE49-F238E27FC236}">
                <a16:creationId xmlns:a16="http://schemas.microsoft.com/office/drawing/2014/main" id="{71DCE97D-C12A-41FC-9CFB-0F760999C581}"/>
              </a:ext>
            </a:extLst>
          </p:cNvPr>
          <p:cNvSpPr/>
          <p:nvPr/>
        </p:nvSpPr>
        <p:spPr bwMode="auto">
          <a:xfrm>
            <a:off x="5539754" y="3524396"/>
            <a:ext cx="925503" cy="576064"/>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a:solidFill>
                <a:schemeClr val="tx1"/>
              </a:solidFill>
              <a:cs typeface="Arial" pitchFamily="34" charset="0"/>
            </a:endParaRPr>
          </a:p>
        </p:txBody>
      </p:sp>
      <p:cxnSp>
        <p:nvCxnSpPr>
          <p:cNvPr id="33" name="Straight Connector 51">
            <a:extLst>
              <a:ext uri="{FF2B5EF4-FFF2-40B4-BE49-F238E27FC236}">
                <a16:creationId xmlns:a16="http://schemas.microsoft.com/office/drawing/2014/main" id="{10E6061E-117F-45FB-B176-B6DABD964510}"/>
              </a:ext>
            </a:extLst>
          </p:cNvPr>
          <p:cNvCxnSpPr>
            <a:cxnSpLocks/>
          </p:cNvCxnSpPr>
          <p:nvPr/>
        </p:nvCxnSpPr>
        <p:spPr>
          <a:xfrm flipH="1">
            <a:off x="7381901" y="3131459"/>
            <a:ext cx="2405506" cy="0"/>
          </a:xfrm>
          <a:prstGeom prst="line">
            <a:avLst/>
          </a:prstGeom>
          <a:noFill/>
          <a:ln w="19050" cap="flat" cmpd="sng" algn="ctr">
            <a:solidFill>
              <a:srgbClr val="1565C0"/>
            </a:solidFill>
            <a:prstDash val="solid"/>
            <a:miter lim="800000"/>
          </a:ln>
          <a:effectLst/>
        </p:spPr>
      </p:cxnSp>
      <p:sp>
        <p:nvSpPr>
          <p:cNvPr id="16" name="TextBox 31">
            <a:extLst>
              <a:ext uri="{FF2B5EF4-FFF2-40B4-BE49-F238E27FC236}">
                <a16:creationId xmlns:a16="http://schemas.microsoft.com/office/drawing/2014/main" id="{8118D4BE-17B3-497E-A87F-ED34C5514C5F}"/>
              </a:ext>
            </a:extLst>
          </p:cNvPr>
          <p:cNvSpPr txBox="1"/>
          <p:nvPr/>
        </p:nvSpPr>
        <p:spPr>
          <a:xfrm>
            <a:off x="1504251" y="3407979"/>
            <a:ext cx="3700657" cy="1323439"/>
          </a:xfrm>
          <a:prstGeom prst="rect">
            <a:avLst/>
          </a:prstGeom>
          <a:noFill/>
        </p:spPr>
        <p:txBody>
          <a:bodyPr wrap="square" rtlCol="0">
            <a:spAutoFit/>
          </a:bodyPr>
          <a:lstStyle/>
          <a:p>
            <a:pPr algn="ctr" fontAlgn="auto">
              <a:spcBef>
                <a:spcPts val="0"/>
              </a:spcBef>
              <a:spcAft>
                <a:spcPts val="0"/>
              </a:spcAft>
            </a:pPr>
            <a:r>
              <a:rPr lang="en-GB" sz="2000" b="1" dirty="0">
                <a:solidFill>
                  <a:srgbClr val="343941"/>
                </a:solidFill>
                <a:latin typeface="Source Sans Pro" charset="0"/>
                <a:ea typeface="Source Sans Pro" charset="0"/>
                <a:cs typeface="Source Sans Pro" charset="0"/>
              </a:rPr>
              <a:t>Digital transformation imposes the need to react to rapidly changing market demands</a:t>
            </a:r>
          </a:p>
          <a:p>
            <a:pPr marL="342900" indent="-342900" algn="ctr" fontAlgn="auto">
              <a:spcBef>
                <a:spcPts val="0"/>
              </a:spcBef>
              <a:spcAft>
                <a:spcPts val="0"/>
              </a:spcAft>
              <a:buFont typeface="Arial" panose="020B0604020202020204" pitchFamily="34" charset="0"/>
              <a:buChar char="•"/>
            </a:pPr>
            <a:endParaRPr lang="en-GB" sz="2000" b="1" dirty="0">
              <a:solidFill>
                <a:srgbClr val="343941"/>
              </a:solidFill>
              <a:latin typeface="Source Sans Pro" charset="0"/>
              <a:ea typeface="Source Sans Pro" charset="0"/>
              <a:cs typeface="Source Sans Pro" charset="0"/>
            </a:endParaRPr>
          </a:p>
        </p:txBody>
      </p:sp>
      <p:sp>
        <p:nvSpPr>
          <p:cNvPr id="17" name="TextBox 36">
            <a:extLst>
              <a:ext uri="{FF2B5EF4-FFF2-40B4-BE49-F238E27FC236}">
                <a16:creationId xmlns:a16="http://schemas.microsoft.com/office/drawing/2014/main" id="{EC3B0644-5880-498C-ABB9-373414D03106}"/>
              </a:ext>
            </a:extLst>
          </p:cNvPr>
          <p:cNvSpPr txBox="1"/>
          <p:nvPr/>
        </p:nvSpPr>
        <p:spPr>
          <a:xfrm>
            <a:off x="6920598" y="3356375"/>
            <a:ext cx="3481616" cy="1015663"/>
          </a:xfrm>
          <a:prstGeom prst="rect">
            <a:avLst/>
          </a:prstGeom>
          <a:noFill/>
        </p:spPr>
        <p:txBody>
          <a:bodyPr wrap="square" rtlCol="0">
            <a:spAutoFit/>
          </a:bodyPr>
          <a:lstStyle/>
          <a:p>
            <a:pPr algn="ctr" fontAlgn="auto">
              <a:spcBef>
                <a:spcPts val="0"/>
              </a:spcBef>
              <a:spcAft>
                <a:spcPts val="0"/>
              </a:spcAft>
            </a:pPr>
            <a:r>
              <a:rPr lang="en-GB" sz="2000" b="1" dirty="0">
                <a:solidFill>
                  <a:srgbClr val="343941"/>
                </a:solidFill>
                <a:latin typeface="Source Sans Pro" charset="0"/>
                <a:ea typeface="Source Sans Pro" charset="0"/>
                <a:cs typeface="Source Sans Pro" charset="0"/>
              </a:rPr>
              <a:t>Agile methods enable  faster response to changes in organizational environments</a:t>
            </a:r>
          </a:p>
        </p:txBody>
      </p:sp>
      <p:sp>
        <p:nvSpPr>
          <p:cNvPr id="18" name="Pfeil: nach rechts 17">
            <a:extLst>
              <a:ext uri="{FF2B5EF4-FFF2-40B4-BE49-F238E27FC236}">
                <a16:creationId xmlns:a16="http://schemas.microsoft.com/office/drawing/2014/main" id="{6B2BE793-45DC-444A-B09C-B485AB94AF08}"/>
              </a:ext>
            </a:extLst>
          </p:cNvPr>
          <p:cNvSpPr/>
          <p:nvPr/>
        </p:nvSpPr>
        <p:spPr bwMode="auto">
          <a:xfrm>
            <a:off x="7755944" y="2781774"/>
            <a:ext cx="1728192" cy="247943"/>
          </a:xfrm>
          <a:prstGeom prst="rightArrow">
            <a:avLst/>
          </a:prstGeom>
          <a:ln>
            <a:headEnd type="none" w="med" len="med"/>
            <a:tailEnd type="none" w="med" len="med"/>
          </a:ln>
        </p:spPr>
        <p:style>
          <a:lnRef idx="3">
            <a:schemeClr val="lt1"/>
          </a:lnRef>
          <a:fillRef idx="1">
            <a:schemeClr val="dk1"/>
          </a:fillRef>
          <a:effectRef idx="1">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a:solidFill>
                <a:schemeClr val="tx1"/>
              </a:solidFill>
              <a:cs typeface="Arial" pitchFamily="34" charset="0"/>
            </a:endParaRPr>
          </a:p>
        </p:txBody>
      </p:sp>
      <p:pic>
        <p:nvPicPr>
          <p:cNvPr id="19" name="Grafik 18" descr="Aktualisieren">
            <a:extLst>
              <a:ext uri="{FF2B5EF4-FFF2-40B4-BE49-F238E27FC236}">
                <a16:creationId xmlns:a16="http://schemas.microsoft.com/office/drawing/2014/main" id="{6F402141-BFF1-452F-8796-155A7E0C748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3856110">
            <a:off x="8231086" y="1566729"/>
            <a:ext cx="709639" cy="709639"/>
          </a:xfrm>
          <a:prstGeom prst="rect">
            <a:avLst/>
          </a:prstGeom>
        </p:spPr>
      </p:pic>
      <p:pic>
        <p:nvPicPr>
          <p:cNvPr id="20" name="Grafik 19" descr="Pfeil mit einer Linie: Nach links drehen">
            <a:extLst>
              <a:ext uri="{FF2B5EF4-FFF2-40B4-BE49-F238E27FC236}">
                <a16:creationId xmlns:a16="http://schemas.microsoft.com/office/drawing/2014/main" id="{1EED1A9E-2FB3-4B5C-9503-31C0533AF3E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01349" y="1912275"/>
            <a:ext cx="1150739" cy="1150739"/>
          </a:xfrm>
          <a:prstGeom prst="rect">
            <a:avLst/>
          </a:prstGeom>
        </p:spPr>
      </p:pic>
      <p:sp>
        <p:nvSpPr>
          <p:cNvPr id="21" name="Textfeld 20">
            <a:extLst>
              <a:ext uri="{FF2B5EF4-FFF2-40B4-BE49-F238E27FC236}">
                <a16:creationId xmlns:a16="http://schemas.microsoft.com/office/drawing/2014/main" id="{2EB17790-4C36-4120-984E-83519A268343}"/>
              </a:ext>
            </a:extLst>
          </p:cNvPr>
          <p:cNvSpPr txBox="1"/>
          <p:nvPr/>
        </p:nvSpPr>
        <p:spPr>
          <a:xfrm>
            <a:off x="11283531" y="6093296"/>
            <a:ext cx="93503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400" i="1" dirty="0">
                <a:latin typeface="Arial" pitchFamily="34" charset="0"/>
              </a:rPr>
              <a:t>[6;8;13]</a:t>
            </a:r>
          </a:p>
        </p:txBody>
      </p:sp>
      <p:sp>
        <p:nvSpPr>
          <p:cNvPr id="29" name="Fußzeilenplatzhalter 4">
            <a:extLst>
              <a:ext uri="{FF2B5EF4-FFF2-40B4-BE49-F238E27FC236}">
                <a16:creationId xmlns:a16="http://schemas.microsoft.com/office/drawing/2014/main" id="{F77DD5B6-1FB4-48DC-8F1D-CEE5DD4A1A3E}"/>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328254362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6AD270AE-6019-4B64-8A9E-B1A9E49F6C4D}"/>
              </a:ext>
            </a:extLst>
          </p:cNvPr>
          <p:cNvSpPr/>
          <p:nvPr/>
        </p:nvSpPr>
        <p:spPr>
          <a:xfrm>
            <a:off x="6734326" y="1379422"/>
            <a:ext cx="3700657" cy="4289452"/>
          </a:xfrm>
          <a:prstGeom prst="rect">
            <a:avLst/>
          </a:prstGeom>
          <a:solidFill>
            <a:schemeClr val="bg1">
              <a:lumMod val="50000"/>
              <a:alpha val="8000"/>
            </a:schemeClr>
          </a:solidFill>
          <a:ln w="63500" cap="flat" cmpd="sng" algn="ctr">
            <a:solidFill>
              <a:srgbClr val="1565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dirty="0">
              <a:ln>
                <a:noFill/>
              </a:ln>
              <a:solidFill>
                <a:srgbClr val="1E88E5"/>
              </a:solidFill>
              <a:effectLst/>
              <a:uLnTx/>
              <a:uFillTx/>
              <a:latin typeface="Source Sans Pro" charset="0"/>
              <a:ea typeface="Source Sans Pro" charset="0"/>
              <a:cs typeface="Source Sans Pro" charset="0"/>
            </a:endParaRPr>
          </a:p>
        </p:txBody>
      </p:sp>
      <p:sp>
        <p:nvSpPr>
          <p:cNvPr id="2" name="Titel 1">
            <a:extLst>
              <a:ext uri="{FF2B5EF4-FFF2-40B4-BE49-F238E27FC236}">
                <a16:creationId xmlns:a16="http://schemas.microsoft.com/office/drawing/2014/main" id="{012CA772-D3A5-4FC3-BA76-92483FEC3336}"/>
              </a:ext>
            </a:extLst>
          </p:cNvPr>
          <p:cNvSpPr>
            <a:spLocks noGrp="1"/>
          </p:cNvSpPr>
          <p:nvPr>
            <p:ph type="title"/>
          </p:nvPr>
        </p:nvSpPr>
        <p:spPr>
          <a:xfrm>
            <a:off x="334437" y="44452"/>
            <a:ext cx="10586099" cy="720725"/>
          </a:xfrm>
        </p:spPr>
        <p:txBody>
          <a:bodyPr/>
          <a:lstStyle/>
          <a:p>
            <a:r>
              <a:rPr lang="en-GB" dirty="0"/>
              <a:t>Motivation</a:t>
            </a:r>
          </a:p>
        </p:txBody>
      </p:sp>
      <p:sp>
        <p:nvSpPr>
          <p:cNvPr id="4" name="Datumsplatzhalter 3">
            <a:extLst>
              <a:ext uri="{FF2B5EF4-FFF2-40B4-BE49-F238E27FC236}">
                <a16:creationId xmlns:a16="http://schemas.microsoft.com/office/drawing/2014/main" id="{E297124A-433C-4B9B-870D-C4E4DB961249}"/>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774C57BB-A92E-4C85-80DD-76C1F2D25C60}"/>
              </a:ext>
            </a:extLst>
          </p:cNvPr>
          <p:cNvSpPr>
            <a:spLocks noGrp="1"/>
          </p:cNvSpPr>
          <p:nvPr>
            <p:ph type="sldNum" sz="quarter" idx="12"/>
          </p:nvPr>
        </p:nvSpPr>
        <p:spPr/>
        <p:txBody>
          <a:bodyPr/>
          <a:lstStyle/>
          <a:p>
            <a:pPr>
              <a:defRPr/>
            </a:pPr>
            <a:fld id="{05BC9FAB-BDC1-47C0-A8BB-6E12A8205D33}" type="slidenum">
              <a:rPr lang="en-GB" smtClean="0"/>
              <a:pPr>
                <a:defRPr/>
              </a:pPr>
              <a:t>5</a:t>
            </a:fld>
            <a:endParaRPr lang="en-GB"/>
          </a:p>
        </p:txBody>
      </p:sp>
      <p:sp>
        <p:nvSpPr>
          <p:cNvPr id="23" name="Rectangle 30">
            <a:extLst>
              <a:ext uri="{FF2B5EF4-FFF2-40B4-BE49-F238E27FC236}">
                <a16:creationId xmlns:a16="http://schemas.microsoft.com/office/drawing/2014/main" id="{6DF2891F-C5B5-4239-8978-F6A6B4644B58}"/>
              </a:ext>
            </a:extLst>
          </p:cNvPr>
          <p:cNvSpPr/>
          <p:nvPr/>
        </p:nvSpPr>
        <p:spPr>
          <a:xfrm>
            <a:off x="1487488" y="1379422"/>
            <a:ext cx="3700657" cy="4289452"/>
          </a:xfrm>
          <a:prstGeom prst="rect">
            <a:avLst/>
          </a:prstGeom>
          <a:solidFill>
            <a:schemeClr val="bg1">
              <a:lumMod val="50000"/>
              <a:alpha val="8000"/>
            </a:schemeClr>
          </a:solidFill>
          <a:ln w="63500" cap="flat" cmpd="sng" algn="ctr">
            <a:solidFill>
              <a:srgbClr val="1565C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a:ln>
                <a:noFill/>
              </a:ln>
              <a:solidFill>
                <a:srgbClr val="1E88E5"/>
              </a:solidFill>
              <a:effectLst/>
              <a:uLnTx/>
              <a:uFillTx/>
              <a:latin typeface="Source Sans Pro" charset="0"/>
              <a:ea typeface="Source Sans Pro" charset="0"/>
              <a:cs typeface="Source Sans Pro" charset="0"/>
            </a:endParaRPr>
          </a:p>
        </p:txBody>
      </p:sp>
      <p:cxnSp>
        <p:nvCxnSpPr>
          <p:cNvPr id="24" name="Straight Connector 51">
            <a:extLst>
              <a:ext uri="{FF2B5EF4-FFF2-40B4-BE49-F238E27FC236}">
                <a16:creationId xmlns:a16="http://schemas.microsoft.com/office/drawing/2014/main" id="{9F0F47DD-A59E-4BCC-A8EA-3447A9584BBA}"/>
              </a:ext>
            </a:extLst>
          </p:cNvPr>
          <p:cNvCxnSpPr>
            <a:cxnSpLocks/>
          </p:cNvCxnSpPr>
          <p:nvPr/>
        </p:nvCxnSpPr>
        <p:spPr>
          <a:xfrm flipH="1">
            <a:off x="2026094" y="3131459"/>
            <a:ext cx="2405506" cy="0"/>
          </a:xfrm>
          <a:prstGeom prst="line">
            <a:avLst/>
          </a:prstGeom>
          <a:noFill/>
          <a:ln w="19050" cap="flat" cmpd="sng" algn="ctr">
            <a:solidFill>
              <a:srgbClr val="1565C0"/>
            </a:solidFill>
            <a:prstDash val="solid"/>
            <a:miter lim="800000"/>
          </a:ln>
          <a:effectLst/>
        </p:spPr>
      </p:cxnSp>
      <p:sp>
        <p:nvSpPr>
          <p:cNvPr id="32" name="Pfeil: nach rechts 31">
            <a:extLst>
              <a:ext uri="{FF2B5EF4-FFF2-40B4-BE49-F238E27FC236}">
                <a16:creationId xmlns:a16="http://schemas.microsoft.com/office/drawing/2014/main" id="{71DCE97D-C12A-41FC-9CFB-0F760999C581}"/>
              </a:ext>
            </a:extLst>
          </p:cNvPr>
          <p:cNvSpPr/>
          <p:nvPr/>
        </p:nvSpPr>
        <p:spPr bwMode="auto">
          <a:xfrm>
            <a:off x="5539754" y="3524396"/>
            <a:ext cx="925503" cy="576064"/>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a:solidFill>
                <a:schemeClr val="tx1"/>
              </a:solidFill>
              <a:cs typeface="Arial" pitchFamily="34" charset="0"/>
            </a:endParaRPr>
          </a:p>
        </p:txBody>
      </p:sp>
      <p:sp>
        <p:nvSpPr>
          <p:cNvPr id="16" name="TextBox 31">
            <a:extLst>
              <a:ext uri="{FF2B5EF4-FFF2-40B4-BE49-F238E27FC236}">
                <a16:creationId xmlns:a16="http://schemas.microsoft.com/office/drawing/2014/main" id="{8118D4BE-17B3-497E-A87F-ED34C5514C5F}"/>
              </a:ext>
            </a:extLst>
          </p:cNvPr>
          <p:cNvSpPr txBox="1"/>
          <p:nvPr/>
        </p:nvSpPr>
        <p:spPr>
          <a:xfrm>
            <a:off x="1504251" y="3407979"/>
            <a:ext cx="3700657" cy="1323439"/>
          </a:xfrm>
          <a:prstGeom prst="rect">
            <a:avLst/>
          </a:prstGeom>
          <a:noFill/>
        </p:spPr>
        <p:txBody>
          <a:bodyPr wrap="square" rtlCol="0">
            <a:spAutoFit/>
          </a:bodyPr>
          <a:lstStyle/>
          <a:p>
            <a:pPr algn="ctr" fontAlgn="auto">
              <a:spcBef>
                <a:spcPts val="0"/>
              </a:spcBef>
              <a:spcAft>
                <a:spcPts val="0"/>
              </a:spcAft>
            </a:pPr>
            <a:r>
              <a:rPr lang="en-US" sz="2000" b="1" dirty="0">
                <a:solidFill>
                  <a:srgbClr val="343941"/>
                </a:solidFill>
                <a:latin typeface="Source Sans Pro" charset="0"/>
                <a:ea typeface="Source Sans Pro" charset="0"/>
                <a:cs typeface="Source Sans Pro" charset="0"/>
              </a:rPr>
              <a:t>Companies are increasingly adopting agile methods to become more flexible and adaptive</a:t>
            </a:r>
            <a:endParaRPr lang="en-GB" sz="2000" b="1" dirty="0">
              <a:solidFill>
                <a:srgbClr val="343941"/>
              </a:solidFill>
              <a:latin typeface="Source Sans Pro" charset="0"/>
              <a:ea typeface="Source Sans Pro" charset="0"/>
              <a:cs typeface="Source Sans Pro" charset="0"/>
            </a:endParaRPr>
          </a:p>
        </p:txBody>
      </p:sp>
      <p:sp>
        <p:nvSpPr>
          <p:cNvPr id="17" name="TextBox 36">
            <a:extLst>
              <a:ext uri="{FF2B5EF4-FFF2-40B4-BE49-F238E27FC236}">
                <a16:creationId xmlns:a16="http://schemas.microsoft.com/office/drawing/2014/main" id="{EC3B0644-5880-498C-ABB9-373414D03106}"/>
              </a:ext>
            </a:extLst>
          </p:cNvPr>
          <p:cNvSpPr txBox="1"/>
          <p:nvPr/>
        </p:nvSpPr>
        <p:spPr>
          <a:xfrm>
            <a:off x="6920598" y="3356375"/>
            <a:ext cx="3481616" cy="1938992"/>
          </a:xfrm>
          <a:prstGeom prst="rect">
            <a:avLst/>
          </a:prstGeom>
          <a:noFill/>
        </p:spPr>
        <p:txBody>
          <a:bodyPr wrap="square" rtlCol="0">
            <a:spAutoFit/>
          </a:bodyPr>
          <a:lstStyle/>
          <a:p>
            <a:pPr algn="ctr" fontAlgn="auto">
              <a:spcBef>
                <a:spcPts val="0"/>
              </a:spcBef>
              <a:spcAft>
                <a:spcPts val="0"/>
              </a:spcAft>
            </a:pPr>
            <a:r>
              <a:rPr lang="en-GB" sz="2000" b="1" dirty="0">
                <a:solidFill>
                  <a:srgbClr val="343941"/>
                </a:solidFill>
                <a:latin typeface="Source Sans Pro" charset="0"/>
                <a:ea typeface="Source Sans Pro" charset="0"/>
                <a:cs typeface="Source Sans Pro" charset="0"/>
              </a:rPr>
              <a:t>The ability to sense and to respond swiftly and flexibly to technical changes, new business opportunities and unexpected environmental changes</a:t>
            </a:r>
          </a:p>
        </p:txBody>
      </p:sp>
      <p:sp>
        <p:nvSpPr>
          <p:cNvPr id="21" name="Textfeld 20">
            <a:extLst>
              <a:ext uri="{FF2B5EF4-FFF2-40B4-BE49-F238E27FC236}">
                <a16:creationId xmlns:a16="http://schemas.microsoft.com/office/drawing/2014/main" id="{2EB17790-4C36-4120-984E-83519A268343}"/>
              </a:ext>
            </a:extLst>
          </p:cNvPr>
          <p:cNvSpPr txBox="1"/>
          <p:nvPr/>
        </p:nvSpPr>
        <p:spPr>
          <a:xfrm>
            <a:off x="11533482" y="6093296"/>
            <a:ext cx="93503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400" i="1" dirty="0">
                <a:latin typeface="Arial" pitchFamily="34" charset="0"/>
              </a:rPr>
              <a:t>[3;7]</a:t>
            </a:r>
          </a:p>
        </p:txBody>
      </p:sp>
      <p:pic>
        <p:nvPicPr>
          <p:cNvPr id="22" name="Grafik 21" descr="Geschäftswachstum">
            <a:extLst>
              <a:ext uri="{FF2B5EF4-FFF2-40B4-BE49-F238E27FC236}">
                <a16:creationId xmlns:a16="http://schemas.microsoft.com/office/drawing/2014/main" id="{30DE75F0-CA85-49CB-AA3A-5CA35212F48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39616" y="1570321"/>
            <a:ext cx="1483692" cy="1483692"/>
          </a:xfrm>
          <a:prstGeom prst="rect">
            <a:avLst/>
          </a:prstGeom>
        </p:spPr>
      </p:pic>
      <p:pic>
        <p:nvPicPr>
          <p:cNvPr id="25" name="Grafik 24" descr="Kopf mit Zahnrädern">
            <a:extLst>
              <a:ext uri="{FF2B5EF4-FFF2-40B4-BE49-F238E27FC236}">
                <a16:creationId xmlns:a16="http://schemas.microsoft.com/office/drawing/2014/main" id="{A40807DC-396E-46D4-B0F0-4F21D1B6EF8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74893" y="1607587"/>
            <a:ext cx="1373026" cy="1373026"/>
          </a:xfrm>
          <a:prstGeom prst="rect">
            <a:avLst/>
          </a:prstGeom>
        </p:spPr>
      </p:pic>
      <p:cxnSp>
        <p:nvCxnSpPr>
          <p:cNvPr id="27" name="Straight Connector 51">
            <a:extLst>
              <a:ext uri="{FF2B5EF4-FFF2-40B4-BE49-F238E27FC236}">
                <a16:creationId xmlns:a16="http://schemas.microsoft.com/office/drawing/2014/main" id="{ED674626-E2FE-4835-A849-87A9B9670B36}"/>
              </a:ext>
            </a:extLst>
          </p:cNvPr>
          <p:cNvCxnSpPr>
            <a:cxnSpLocks/>
          </p:cNvCxnSpPr>
          <p:nvPr/>
        </p:nvCxnSpPr>
        <p:spPr>
          <a:xfrm flipH="1">
            <a:off x="7381901" y="3131459"/>
            <a:ext cx="2405506" cy="0"/>
          </a:xfrm>
          <a:prstGeom prst="line">
            <a:avLst/>
          </a:prstGeom>
          <a:noFill/>
          <a:ln w="19050" cap="flat" cmpd="sng" algn="ctr">
            <a:solidFill>
              <a:srgbClr val="1565C0"/>
            </a:solidFill>
            <a:prstDash val="solid"/>
            <a:miter lim="800000"/>
          </a:ln>
          <a:effectLst/>
        </p:spPr>
      </p:cxnSp>
      <p:sp>
        <p:nvSpPr>
          <p:cNvPr id="30" name="Fußzeilenplatzhalter 4">
            <a:extLst>
              <a:ext uri="{FF2B5EF4-FFF2-40B4-BE49-F238E27FC236}">
                <a16:creationId xmlns:a16="http://schemas.microsoft.com/office/drawing/2014/main" id="{31344003-40C0-453D-9CB4-0CEB3758BED2}"/>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20990140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63BA84-240B-9F4B-9A26-E9A6A19C1E52}"/>
              </a:ext>
            </a:extLst>
          </p:cNvPr>
          <p:cNvSpPr>
            <a:spLocks noGrp="1"/>
          </p:cNvSpPr>
          <p:nvPr>
            <p:ph type="title"/>
          </p:nvPr>
        </p:nvSpPr>
        <p:spPr/>
        <p:txBody>
          <a:bodyPr/>
          <a:lstStyle/>
          <a:p>
            <a:r>
              <a:rPr lang="en-US" dirty="0"/>
              <a:t>Definition of Large-Scale Agile Transformation</a:t>
            </a:r>
          </a:p>
        </p:txBody>
      </p:sp>
      <p:sp>
        <p:nvSpPr>
          <p:cNvPr id="4" name="Datumsplatzhalter 3">
            <a:extLst>
              <a:ext uri="{FF2B5EF4-FFF2-40B4-BE49-F238E27FC236}">
                <a16:creationId xmlns:a16="http://schemas.microsoft.com/office/drawing/2014/main" id="{E4AF10AB-F7EC-0347-820F-39C171514DCC}"/>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2FDFC5B7-A768-5742-A62B-7C754897AA60}"/>
              </a:ext>
            </a:extLst>
          </p:cNvPr>
          <p:cNvSpPr>
            <a:spLocks noGrp="1"/>
          </p:cNvSpPr>
          <p:nvPr>
            <p:ph type="sldNum" sz="quarter" idx="12"/>
          </p:nvPr>
        </p:nvSpPr>
        <p:spPr/>
        <p:txBody>
          <a:bodyPr/>
          <a:lstStyle/>
          <a:p>
            <a:pPr>
              <a:defRPr/>
            </a:pPr>
            <a:fld id="{05BC9FAB-BDC1-47C0-A8BB-6E12A8205D33}" type="slidenum">
              <a:rPr lang="de-DE" smtClean="0"/>
              <a:pPr>
                <a:defRPr/>
              </a:pPr>
              <a:t>6</a:t>
            </a:fld>
            <a:endParaRPr lang="de-DE" dirty="0"/>
          </a:p>
        </p:txBody>
      </p:sp>
      <p:grpSp>
        <p:nvGrpSpPr>
          <p:cNvPr id="7" name="Gruppieren 6">
            <a:extLst>
              <a:ext uri="{FF2B5EF4-FFF2-40B4-BE49-F238E27FC236}">
                <a16:creationId xmlns:a16="http://schemas.microsoft.com/office/drawing/2014/main" id="{319969DF-E77D-CD42-9021-942BEFBC00BF}"/>
              </a:ext>
            </a:extLst>
          </p:cNvPr>
          <p:cNvGrpSpPr/>
          <p:nvPr/>
        </p:nvGrpSpPr>
        <p:grpSpPr>
          <a:xfrm>
            <a:off x="2180692" y="1304764"/>
            <a:ext cx="7709795" cy="4248472"/>
            <a:chOff x="-5160" y="637315"/>
            <a:chExt cx="5649115" cy="2274459"/>
          </a:xfrm>
        </p:grpSpPr>
        <p:grpSp>
          <p:nvGrpSpPr>
            <p:cNvPr id="8" name="Gruppierung 41">
              <a:extLst>
                <a:ext uri="{FF2B5EF4-FFF2-40B4-BE49-F238E27FC236}">
                  <a16:creationId xmlns:a16="http://schemas.microsoft.com/office/drawing/2014/main" id="{558CA5EE-0325-C149-9B6F-BC285C2C00D3}"/>
                </a:ext>
              </a:extLst>
            </p:cNvPr>
            <p:cNvGrpSpPr/>
            <p:nvPr/>
          </p:nvGrpSpPr>
          <p:grpSpPr>
            <a:xfrm>
              <a:off x="349814" y="1018353"/>
              <a:ext cx="5294141" cy="1893421"/>
              <a:chOff x="571414" y="1403741"/>
              <a:chExt cx="5294141" cy="1893421"/>
            </a:xfrm>
          </p:grpSpPr>
          <p:grpSp>
            <p:nvGrpSpPr>
              <p:cNvPr id="10" name="Group 7">
                <a:extLst>
                  <a:ext uri="{FF2B5EF4-FFF2-40B4-BE49-F238E27FC236}">
                    <a16:creationId xmlns:a16="http://schemas.microsoft.com/office/drawing/2014/main" id="{C4040EC8-7E9B-244A-8329-B7D3F2744CFE}"/>
                  </a:ext>
                </a:extLst>
              </p:cNvPr>
              <p:cNvGrpSpPr/>
              <p:nvPr/>
            </p:nvGrpSpPr>
            <p:grpSpPr>
              <a:xfrm>
                <a:off x="571414" y="1681632"/>
                <a:ext cx="5294141" cy="1234566"/>
                <a:chOff x="517329" y="1585378"/>
                <a:chExt cx="5294141" cy="1234566"/>
              </a:xfrm>
            </p:grpSpPr>
            <p:sp>
              <p:nvSpPr>
                <p:cNvPr id="12" name="Shape 1816">
                  <a:extLst>
                    <a:ext uri="{FF2B5EF4-FFF2-40B4-BE49-F238E27FC236}">
                      <a16:creationId xmlns:a16="http://schemas.microsoft.com/office/drawing/2014/main" id="{E400C8DD-72E2-0F46-BDAD-7336714FB19D}"/>
                    </a:ext>
                  </a:extLst>
                </p:cNvPr>
                <p:cNvSpPr/>
                <p:nvPr/>
              </p:nvSpPr>
              <p:spPr>
                <a:xfrm>
                  <a:off x="517329" y="1748570"/>
                  <a:ext cx="5294139" cy="1071374"/>
                </a:xfrm>
                <a:prstGeom prst="rect">
                  <a:avLst/>
                </a:prstGeom>
                <a:solidFill>
                  <a:srgbClr val="0276BE"/>
                </a:solidFill>
                <a:ln w="12700" cap="flat">
                  <a:noFill/>
                  <a:miter lim="400000"/>
                </a:ln>
                <a:effectLst/>
              </p:spPr>
              <p:txBody>
                <a:bodyPr wrap="square" lIns="0" tIns="0" rIns="0" bIns="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200">
                      <a:solidFill>
                        <a:srgbClr val="FFFFFF"/>
                      </a:solidFill>
                    </a:defRPr>
                  </a:pPr>
                  <a:endParaRPr kumimoji="0" lang="en-US" sz="4267" b="0" i="0" u="none" strike="noStrike" kern="0" cap="none" spc="0" normalizeH="0" baseline="0" noProof="0">
                    <a:ln>
                      <a:noFill/>
                    </a:ln>
                    <a:solidFill>
                      <a:srgbClr val="FFFFFF"/>
                    </a:solidFill>
                    <a:effectLst/>
                    <a:uLnTx/>
                    <a:uFillTx/>
                    <a:latin typeface="Arial" charset="0"/>
                    <a:ea typeface="Arial" charset="0"/>
                    <a:cs typeface="Arial" charset="0"/>
                  </a:endParaRPr>
                </a:p>
              </p:txBody>
            </p:sp>
            <p:sp>
              <p:nvSpPr>
                <p:cNvPr id="13" name="Shape 1816">
                  <a:extLst>
                    <a:ext uri="{FF2B5EF4-FFF2-40B4-BE49-F238E27FC236}">
                      <a16:creationId xmlns:a16="http://schemas.microsoft.com/office/drawing/2014/main" id="{FD49080B-CBF2-7B42-9B70-41CC9D9D2BDF}"/>
                    </a:ext>
                  </a:extLst>
                </p:cNvPr>
                <p:cNvSpPr/>
                <p:nvPr/>
              </p:nvSpPr>
              <p:spPr>
                <a:xfrm>
                  <a:off x="517331" y="1588307"/>
                  <a:ext cx="5294139" cy="1149219"/>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200">
                      <a:solidFill>
                        <a:srgbClr val="FFFFFF"/>
                      </a:solidFill>
                    </a:defRPr>
                  </a:pPr>
                  <a:endParaRPr kumimoji="0" lang="en-US" sz="4267" b="0" i="0" u="none" strike="noStrike" kern="0" cap="none" spc="0" normalizeH="0" baseline="0" noProof="0">
                    <a:ln>
                      <a:noFill/>
                    </a:ln>
                    <a:solidFill>
                      <a:srgbClr val="FFFFFF"/>
                    </a:solidFill>
                    <a:effectLst/>
                    <a:uLnTx/>
                    <a:uFillTx/>
                    <a:latin typeface="Arial" charset="0"/>
                    <a:ea typeface="Arial" charset="0"/>
                    <a:cs typeface="Arial" charset="0"/>
                  </a:endParaRPr>
                </a:p>
              </p:txBody>
            </p:sp>
            <p:sp>
              <p:nvSpPr>
                <p:cNvPr id="14" name="Rectangle 118">
                  <a:extLst>
                    <a:ext uri="{FF2B5EF4-FFF2-40B4-BE49-F238E27FC236}">
                      <a16:creationId xmlns:a16="http://schemas.microsoft.com/office/drawing/2014/main" id="{1ADFC91D-8D8B-3348-A220-C2D74D7BF43A}"/>
                    </a:ext>
                  </a:extLst>
                </p:cNvPr>
                <p:cNvSpPr/>
                <p:nvPr/>
              </p:nvSpPr>
              <p:spPr>
                <a:xfrm>
                  <a:off x="5443685" y="2324268"/>
                  <a:ext cx="184730" cy="307777"/>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a:ln>
                      <a:noFill/>
                    </a:ln>
                    <a:solidFill>
                      <a:srgbClr val="FFFFFF"/>
                    </a:solidFill>
                    <a:effectLst/>
                    <a:uLnTx/>
                    <a:uFillTx/>
                    <a:latin typeface="Arial" charset="0"/>
                    <a:ea typeface="Arial" charset="0"/>
                    <a:cs typeface="Arial" charset="0"/>
                  </a:endParaRPr>
                </a:p>
              </p:txBody>
            </p:sp>
            <p:sp>
              <p:nvSpPr>
                <p:cNvPr id="15" name="Rectangle 120">
                  <a:extLst>
                    <a:ext uri="{FF2B5EF4-FFF2-40B4-BE49-F238E27FC236}">
                      <a16:creationId xmlns:a16="http://schemas.microsoft.com/office/drawing/2014/main" id="{8BB8CD0F-1C2B-8C4B-B233-C115A9B7EB46}"/>
                    </a:ext>
                  </a:extLst>
                </p:cNvPr>
                <p:cNvSpPr/>
                <p:nvPr/>
              </p:nvSpPr>
              <p:spPr>
                <a:xfrm>
                  <a:off x="756081" y="1585378"/>
                  <a:ext cx="4816633" cy="30420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343941"/>
                      </a:solidFill>
                      <a:effectLst/>
                      <a:uLnTx/>
                      <a:uFillTx/>
                      <a:latin typeface="Arial" charset="0"/>
                      <a:ea typeface="Arial" charset="0"/>
                      <a:cs typeface="Arial" charset="0"/>
                    </a:rPr>
                    <a:t>Definition of </a:t>
                  </a:r>
                  <a:r>
                    <a:rPr lang="en-US" sz="2000" b="1" kern="0" dirty="0">
                      <a:solidFill>
                        <a:srgbClr val="343941"/>
                      </a:solidFill>
                      <a:latin typeface="Arial" charset="0"/>
                      <a:ea typeface="Arial" charset="0"/>
                      <a:cs typeface="Arial" charset="0"/>
                    </a:rPr>
                    <a:t>Large-Scale Agile Transformation</a:t>
                  </a:r>
                  <a:endParaRPr kumimoji="0" lang="en-US" sz="2000" b="1" i="0" u="none" strike="noStrike" kern="0" cap="none" spc="0" normalizeH="0" baseline="0" noProof="0" dirty="0">
                    <a:ln>
                      <a:noFill/>
                    </a:ln>
                    <a:solidFill>
                      <a:srgbClr val="343941"/>
                    </a:solidFill>
                    <a:effectLst/>
                    <a:uLnTx/>
                    <a:uFillTx/>
                    <a:latin typeface="Arial" charset="0"/>
                    <a:ea typeface="Arial" charset="0"/>
                    <a:cs typeface="Arial" charset="0"/>
                  </a:endParaRPr>
                </a:p>
              </p:txBody>
            </p:sp>
          </p:grpSp>
          <p:sp>
            <p:nvSpPr>
              <p:cNvPr id="11" name="Rectangle 54">
                <a:extLst>
                  <a:ext uri="{FF2B5EF4-FFF2-40B4-BE49-F238E27FC236}">
                    <a16:creationId xmlns:a16="http://schemas.microsoft.com/office/drawing/2014/main" id="{A24E7FF4-884E-8D47-88A2-ACC336211DBD}"/>
                  </a:ext>
                </a:extLst>
              </p:cNvPr>
              <p:cNvSpPr/>
              <p:nvPr/>
            </p:nvSpPr>
            <p:spPr>
              <a:xfrm>
                <a:off x="899970" y="1403741"/>
                <a:ext cx="4876136" cy="1893421"/>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just" fontAlgn="auto">
                  <a:spcBef>
                    <a:spcPts val="0"/>
                  </a:spcBef>
                  <a:spcAft>
                    <a:spcPts val="0"/>
                  </a:spcAft>
                </a:pPr>
                <a:r>
                  <a:rPr lang="en-US" sz="2000" kern="0" dirty="0">
                    <a:solidFill>
                      <a:srgbClr val="343941"/>
                    </a:solidFill>
                    <a:latin typeface="Arial" charset="0"/>
                    <a:ea typeface="Arial" charset="0"/>
                    <a:cs typeface="Arial" charset="0"/>
                  </a:rPr>
                  <a:t>Switch of an organization from a different development approach or work organization concept to the application of agile methods on an organizational level with multi-team settings that consist of 50 or more people or at least six teams</a:t>
                </a:r>
                <a:endParaRPr lang="en-US" sz="2000" i="1" kern="0" dirty="0">
                  <a:solidFill>
                    <a:srgbClr val="343941"/>
                  </a:solidFill>
                  <a:latin typeface="Arial" charset="0"/>
                  <a:ea typeface="Arial" charset="0"/>
                  <a:cs typeface="Arial" charset="0"/>
                </a:endParaRPr>
              </a:p>
            </p:txBody>
          </p:sp>
        </p:grpSp>
        <p:sp>
          <p:nvSpPr>
            <p:cNvPr id="9" name="Rectangle 55">
              <a:extLst>
                <a:ext uri="{FF2B5EF4-FFF2-40B4-BE49-F238E27FC236}">
                  <a16:creationId xmlns:a16="http://schemas.microsoft.com/office/drawing/2014/main" id="{3DB32394-0005-CC40-88D3-FAD5C403FA21}"/>
                </a:ext>
              </a:extLst>
            </p:cNvPr>
            <p:cNvSpPr/>
            <p:nvPr/>
          </p:nvSpPr>
          <p:spPr>
            <a:xfrm>
              <a:off x="-5160" y="637315"/>
              <a:ext cx="2650263" cy="21372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ct val="140000"/>
                </a:lnSpc>
              </a:pPr>
              <a:r>
                <a:rPr lang="en-US" sz="6600" b="1" dirty="0">
                  <a:solidFill>
                    <a:srgbClr val="0276BE"/>
                  </a:solidFill>
                  <a:latin typeface="MS Gothic" panose="020B0609070205080204" pitchFamily="49" charset="-128"/>
                  <a:ea typeface="MS Gothic" panose="020B0609070205080204" pitchFamily="49" charset="-128"/>
                  <a:cs typeface="Arial" panose="020B0604020202020204" pitchFamily="34" charset="0"/>
                </a:rPr>
                <a:t>“</a:t>
              </a:r>
              <a:endParaRPr lang="en-US" sz="4400" dirty="0">
                <a:solidFill>
                  <a:srgbClr val="0276BE"/>
                </a:solidFill>
                <a:latin typeface="MS Gothic" panose="020B0609070205080204" pitchFamily="49" charset="-128"/>
                <a:ea typeface="MS Gothic" panose="020B0609070205080204" pitchFamily="49" charset="-128"/>
                <a:cs typeface="Arial" panose="020B0604020202020204" pitchFamily="34" charset="0"/>
              </a:endParaRPr>
            </a:p>
          </p:txBody>
        </p:sp>
      </p:grpSp>
      <p:sp>
        <p:nvSpPr>
          <p:cNvPr id="17" name="Textfeld 16">
            <a:extLst>
              <a:ext uri="{FF2B5EF4-FFF2-40B4-BE49-F238E27FC236}">
                <a16:creationId xmlns:a16="http://schemas.microsoft.com/office/drawing/2014/main" id="{B0037CC9-27A8-4CFA-A005-C5E196DF6BEC}"/>
              </a:ext>
            </a:extLst>
          </p:cNvPr>
          <p:cNvSpPr txBox="1"/>
          <p:nvPr/>
        </p:nvSpPr>
        <p:spPr>
          <a:xfrm>
            <a:off x="11533482" y="6093296"/>
            <a:ext cx="93503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400" i="1" dirty="0">
                <a:latin typeface="Arial" pitchFamily="34" charset="0"/>
              </a:rPr>
              <a:t>[3;5]</a:t>
            </a:r>
          </a:p>
        </p:txBody>
      </p:sp>
      <p:sp>
        <p:nvSpPr>
          <p:cNvPr id="18" name="Fußzeilenplatzhalter 4">
            <a:extLst>
              <a:ext uri="{FF2B5EF4-FFF2-40B4-BE49-F238E27FC236}">
                <a16:creationId xmlns:a16="http://schemas.microsoft.com/office/drawing/2014/main" id="{B67F7908-3288-4430-8937-5D4DD9F2786D}"/>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45774679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693E4D-74D7-4598-8105-9F280B8F6BBC}"/>
              </a:ext>
            </a:extLst>
          </p:cNvPr>
          <p:cNvSpPr>
            <a:spLocks noGrp="1"/>
          </p:cNvSpPr>
          <p:nvPr>
            <p:ph type="title"/>
          </p:nvPr>
        </p:nvSpPr>
        <p:spPr/>
        <p:txBody>
          <a:bodyPr/>
          <a:lstStyle/>
          <a:p>
            <a:r>
              <a:rPr lang="en-GB" dirty="0"/>
              <a:t>Research on Large-Scale Agile Transformations</a:t>
            </a:r>
          </a:p>
        </p:txBody>
      </p:sp>
      <p:sp>
        <p:nvSpPr>
          <p:cNvPr id="4" name="Datumsplatzhalter 3">
            <a:extLst>
              <a:ext uri="{FF2B5EF4-FFF2-40B4-BE49-F238E27FC236}">
                <a16:creationId xmlns:a16="http://schemas.microsoft.com/office/drawing/2014/main" id="{FCCCBE43-1325-4B66-B1B4-1B6F3BE17F3E}"/>
              </a:ext>
            </a:extLst>
          </p:cNvPr>
          <p:cNvSpPr>
            <a:spLocks noGrp="1"/>
          </p:cNvSpPr>
          <p:nvPr>
            <p:ph type="dt" sz="half" idx="10"/>
          </p:nvPr>
        </p:nvSpPr>
        <p:spPr/>
        <p:txBody>
          <a:bodyPr/>
          <a:lstStyle/>
          <a:p>
            <a:pPr>
              <a:defRPr/>
            </a:pPr>
            <a:r>
              <a:rPr lang="en-GB"/>
              <a:t>© sebis</a:t>
            </a:r>
          </a:p>
        </p:txBody>
      </p:sp>
      <p:sp>
        <p:nvSpPr>
          <p:cNvPr id="6" name="Foliennummernplatzhalter 5">
            <a:extLst>
              <a:ext uri="{FF2B5EF4-FFF2-40B4-BE49-F238E27FC236}">
                <a16:creationId xmlns:a16="http://schemas.microsoft.com/office/drawing/2014/main" id="{644A38E7-0543-4F96-9886-6C3F05112A88}"/>
              </a:ext>
            </a:extLst>
          </p:cNvPr>
          <p:cNvSpPr>
            <a:spLocks noGrp="1"/>
          </p:cNvSpPr>
          <p:nvPr>
            <p:ph type="sldNum" sz="quarter" idx="12"/>
          </p:nvPr>
        </p:nvSpPr>
        <p:spPr/>
        <p:txBody>
          <a:bodyPr/>
          <a:lstStyle/>
          <a:p>
            <a:pPr>
              <a:defRPr/>
            </a:pPr>
            <a:fld id="{05BC9FAB-BDC1-47C0-A8BB-6E12A8205D33}" type="slidenum">
              <a:rPr lang="en-GB" smtClean="0"/>
              <a:pPr>
                <a:defRPr/>
              </a:pPr>
              <a:t>7</a:t>
            </a:fld>
            <a:endParaRPr lang="en-GB"/>
          </a:p>
        </p:txBody>
      </p:sp>
      <p:sp>
        <p:nvSpPr>
          <p:cNvPr id="22" name="Freeform 5">
            <a:extLst>
              <a:ext uri="{FF2B5EF4-FFF2-40B4-BE49-F238E27FC236}">
                <a16:creationId xmlns:a16="http://schemas.microsoft.com/office/drawing/2014/main" id="{F21E6D88-AEF4-4733-A4FE-53171A7EB17B}"/>
              </a:ext>
            </a:extLst>
          </p:cNvPr>
          <p:cNvSpPr>
            <a:spLocks/>
          </p:cNvSpPr>
          <p:nvPr/>
        </p:nvSpPr>
        <p:spPr bwMode="auto">
          <a:xfrm>
            <a:off x="1371949" y="1595715"/>
            <a:ext cx="3018717" cy="2348981"/>
          </a:xfrm>
          <a:custGeom>
            <a:avLst/>
            <a:gdLst>
              <a:gd name="T0" fmla="*/ 243 w 892"/>
              <a:gd name="T1" fmla="*/ 694 h 694"/>
              <a:gd name="T2" fmla="*/ 237 w 892"/>
              <a:gd name="T3" fmla="*/ 694 h 694"/>
              <a:gd name="T4" fmla="*/ 2 w 892"/>
              <a:gd name="T5" fmla="*/ 694 h 694"/>
              <a:gd name="T6" fmla="*/ 2 w 892"/>
              <a:gd name="T7" fmla="*/ 459 h 694"/>
              <a:gd name="T8" fmla="*/ 2 w 892"/>
              <a:gd name="T9" fmla="*/ 261 h 694"/>
              <a:gd name="T10" fmla="*/ 2 w 892"/>
              <a:gd name="T11" fmla="*/ 257 h 694"/>
              <a:gd name="T12" fmla="*/ 2 w 892"/>
              <a:gd name="T13" fmla="*/ 0 h 694"/>
              <a:gd name="T14" fmla="*/ 33 w 892"/>
              <a:gd name="T15" fmla="*/ 1 h 694"/>
              <a:gd name="T16" fmla="*/ 244 w 892"/>
              <a:gd name="T17" fmla="*/ 1 h 694"/>
              <a:gd name="T18" fmla="*/ 244 w 892"/>
              <a:gd name="T19" fmla="*/ 1 h 694"/>
              <a:gd name="T20" fmla="*/ 244 w 892"/>
              <a:gd name="T21" fmla="*/ 1 h 694"/>
              <a:gd name="T22" fmla="*/ 443 w 892"/>
              <a:gd name="T23" fmla="*/ 1 h 694"/>
              <a:gd name="T24" fmla="*/ 564 w 892"/>
              <a:gd name="T25" fmla="*/ 1 h 694"/>
              <a:gd name="T26" fmla="*/ 564 w 892"/>
              <a:gd name="T27" fmla="*/ 0 h 694"/>
              <a:gd name="T28" fmla="*/ 655 w 892"/>
              <a:gd name="T29" fmla="*/ 0 h 694"/>
              <a:gd name="T30" fmla="*/ 696 w 892"/>
              <a:gd name="T31" fmla="*/ 0 h 694"/>
              <a:gd name="T32" fmla="*/ 696 w 892"/>
              <a:gd name="T33" fmla="*/ 254 h 694"/>
              <a:gd name="T34" fmla="*/ 696 w 892"/>
              <a:gd name="T35" fmla="*/ 260 h 694"/>
              <a:gd name="T36" fmla="*/ 697 w 892"/>
              <a:gd name="T37" fmla="*/ 260 h 694"/>
              <a:gd name="T38" fmla="*/ 697 w 892"/>
              <a:gd name="T39" fmla="*/ 262 h 694"/>
              <a:gd name="T40" fmla="*/ 710 w 892"/>
              <a:gd name="T41" fmla="*/ 261 h 694"/>
              <a:gd name="T42" fmla="*/ 712 w 892"/>
              <a:gd name="T43" fmla="*/ 261 h 694"/>
              <a:gd name="T44" fmla="*/ 697 w 892"/>
              <a:gd name="T45" fmla="*/ 262 h 694"/>
              <a:gd name="T46" fmla="*/ 741 w 892"/>
              <a:gd name="T47" fmla="*/ 308 h 694"/>
              <a:gd name="T48" fmla="*/ 765 w 892"/>
              <a:gd name="T49" fmla="*/ 302 h 694"/>
              <a:gd name="T50" fmla="*/ 827 w 892"/>
              <a:gd name="T51" fmla="*/ 281 h 694"/>
              <a:gd name="T52" fmla="*/ 892 w 892"/>
              <a:gd name="T53" fmla="*/ 356 h 694"/>
              <a:gd name="T54" fmla="*/ 827 w 892"/>
              <a:gd name="T55" fmla="*/ 432 h 694"/>
              <a:gd name="T56" fmla="*/ 765 w 892"/>
              <a:gd name="T57" fmla="*/ 411 h 694"/>
              <a:gd name="T58" fmla="*/ 741 w 892"/>
              <a:gd name="T59" fmla="*/ 405 h 694"/>
              <a:gd name="T60" fmla="*/ 697 w 892"/>
              <a:gd name="T61" fmla="*/ 453 h 694"/>
              <a:gd name="T62" fmla="*/ 696 w 892"/>
              <a:gd name="T63" fmla="*/ 454 h 694"/>
              <a:gd name="T64" fmla="*/ 696 w 892"/>
              <a:gd name="T65" fmla="*/ 459 h 694"/>
              <a:gd name="T66" fmla="*/ 696 w 892"/>
              <a:gd name="T67" fmla="*/ 694 h 694"/>
              <a:gd name="T68" fmla="*/ 649 w 892"/>
              <a:gd name="T69" fmla="*/ 694 h 694"/>
              <a:gd name="T70" fmla="*/ 649 w 892"/>
              <a:gd name="T71" fmla="*/ 694 h 694"/>
              <a:gd name="T72" fmla="*/ 442 w 892"/>
              <a:gd name="T73" fmla="*/ 694 h 694"/>
              <a:gd name="T74" fmla="*/ 435 w 892"/>
              <a:gd name="T75" fmla="*/ 694 h 694"/>
              <a:gd name="T76" fmla="*/ 435 w 892"/>
              <a:gd name="T77" fmla="*/ 694 h 694"/>
              <a:gd name="T78" fmla="*/ 416 w 892"/>
              <a:gd name="T79" fmla="*/ 684 h 694"/>
              <a:gd name="T80" fmla="*/ 418 w 892"/>
              <a:gd name="T81" fmla="*/ 663 h 694"/>
              <a:gd name="T82" fmla="*/ 441 w 892"/>
              <a:gd name="T83" fmla="*/ 590 h 694"/>
              <a:gd name="T84" fmla="*/ 340 w 892"/>
              <a:gd name="T85" fmla="*/ 499 h 694"/>
              <a:gd name="T86" fmla="*/ 240 w 892"/>
              <a:gd name="T87" fmla="*/ 590 h 694"/>
              <a:gd name="T88" fmla="*/ 263 w 892"/>
              <a:gd name="T89" fmla="*/ 663 h 694"/>
              <a:gd name="T90" fmla="*/ 264 w 892"/>
              <a:gd name="T91" fmla="*/ 684 h 694"/>
              <a:gd name="T92" fmla="*/ 244 w 892"/>
              <a:gd name="T93" fmla="*/ 694 h 694"/>
              <a:gd name="T94" fmla="*/ 243 w 892"/>
              <a:gd name="T95"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2" h="694">
                <a:moveTo>
                  <a:pt x="243" y="694"/>
                </a:moveTo>
                <a:cubicBezTo>
                  <a:pt x="237" y="694"/>
                  <a:pt x="237" y="694"/>
                  <a:pt x="237" y="694"/>
                </a:cubicBezTo>
                <a:cubicBezTo>
                  <a:pt x="2" y="694"/>
                  <a:pt x="2" y="694"/>
                  <a:pt x="2" y="694"/>
                </a:cubicBezTo>
                <a:cubicBezTo>
                  <a:pt x="2" y="459"/>
                  <a:pt x="2" y="459"/>
                  <a:pt x="2" y="459"/>
                </a:cubicBezTo>
                <a:cubicBezTo>
                  <a:pt x="2" y="458"/>
                  <a:pt x="0" y="294"/>
                  <a:pt x="2" y="261"/>
                </a:cubicBezTo>
                <a:cubicBezTo>
                  <a:pt x="2" y="260"/>
                  <a:pt x="2" y="258"/>
                  <a:pt x="2" y="257"/>
                </a:cubicBezTo>
                <a:cubicBezTo>
                  <a:pt x="2" y="0"/>
                  <a:pt x="2" y="0"/>
                  <a:pt x="2" y="0"/>
                </a:cubicBezTo>
                <a:cubicBezTo>
                  <a:pt x="33" y="1"/>
                  <a:pt x="33" y="1"/>
                  <a:pt x="33" y="1"/>
                </a:cubicBezTo>
                <a:cubicBezTo>
                  <a:pt x="244" y="1"/>
                  <a:pt x="244" y="1"/>
                  <a:pt x="244" y="1"/>
                </a:cubicBezTo>
                <a:cubicBezTo>
                  <a:pt x="244" y="1"/>
                  <a:pt x="244" y="1"/>
                  <a:pt x="244" y="1"/>
                </a:cubicBezTo>
                <a:cubicBezTo>
                  <a:pt x="244" y="1"/>
                  <a:pt x="244" y="1"/>
                  <a:pt x="244" y="1"/>
                </a:cubicBezTo>
                <a:cubicBezTo>
                  <a:pt x="443" y="1"/>
                  <a:pt x="443" y="1"/>
                  <a:pt x="443" y="1"/>
                </a:cubicBezTo>
                <a:cubicBezTo>
                  <a:pt x="564" y="1"/>
                  <a:pt x="564" y="1"/>
                  <a:pt x="564" y="1"/>
                </a:cubicBezTo>
                <a:cubicBezTo>
                  <a:pt x="564" y="0"/>
                  <a:pt x="564" y="0"/>
                  <a:pt x="564" y="0"/>
                </a:cubicBezTo>
                <a:cubicBezTo>
                  <a:pt x="655" y="0"/>
                  <a:pt x="655" y="0"/>
                  <a:pt x="655" y="0"/>
                </a:cubicBezTo>
                <a:cubicBezTo>
                  <a:pt x="658" y="0"/>
                  <a:pt x="681" y="0"/>
                  <a:pt x="696" y="0"/>
                </a:cubicBezTo>
                <a:cubicBezTo>
                  <a:pt x="696" y="254"/>
                  <a:pt x="696" y="254"/>
                  <a:pt x="696" y="254"/>
                </a:cubicBezTo>
                <a:cubicBezTo>
                  <a:pt x="696" y="257"/>
                  <a:pt x="696" y="259"/>
                  <a:pt x="696" y="260"/>
                </a:cubicBezTo>
                <a:cubicBezTo>
                  <a:pt x="697" y="260"/>
                  <a:pt x="697" y="260"/>
                  <a:pt x="697" y="260"/>
                </a:cubicBezTo>
                <a:cubicBezTo>
                  <a:pt x="697" y="261"/>
                  <a:pt x="697" y="261"/>
                  <a:pt x="697" y="262"/>
                </a:cubicBezTo>
                <a:cubicBezTo>
                  <a:pt x="710" y="261"/>
                  <a:pt x="710" y="261"/>
                  <a:pt x="710" y="261"/>
                </a:cubicBezTo>
                <a:cubicBezTo>
                  <a:pt x="712" y="261"/>
                  <a:pt x="712" y="261"/>
                  <a:pt x="712" y="261"/>
                </a:cubicBezTo>
                <a:cubicBezTo>
                  <a:pt x="697" y="262"/>
                  <a:pt x="697" y="262"/>
                  <a:pt x="697" y="262"/>
                </a:cubicBezTo>
                <a:cubicBezTo>
                  <a:pt x="700" y="290"/>
                  <a:pt x="717" y="308"/>
                  <a:pt x="741" y="308"/>
                </a:cubicBezTo>
                <a:cubicBezTo>
                  <a:pt x="748" y="308"/>
                  <a:pt x="756" y="306"/>
                  <a:pt x="765" y="302"/>
                </a:cubicBezTo>
                <a:cubicBezTo>
                  <a:pt x="781" y="294"/>
                  <a:pt x="812" y="281"/>
                  <a:pt x="827" y="281"/>
                </a:cubicBezTo>
                <a:cubicBezTo>
                  <a:pt x="863" y="281"/>
                  <a:pt x="892" y="315"/>
                  <a:pt x="892" y="356"/>
                </a:cubicBezTo>
                <a:cubicBezTo>
                  <a:pt x="892" y="398"/>
                  <a:pt x="863" y="432"/>
                  <a:pt x="827" y="432"/>
                </a:cubicBezTo>
                <a:cubicBezTo>
                  <a:pt x="812" y="432"/>
                  <a:pt x="781" y="419"/>
                  <a:pt x="765" y="411"/>
                </a:cubicBezTo>
                <a:cubicBezTo>
                  <a:pt x="756" y="407"/>
                  <a:pt x="748" y="405"/>
                  <a:pt x="741" y="405"/>
                </a:cubicBezTo>
                <a:cubicBezTo>
                  <a:pt x="716" y="405"/>
                  <a:pt x="699" y="424"/>
                  <a:pt x="697" y="453"/>
                </a:cubicBezTo>
                <a:cubicBezTo>
                  <a:pt x="696" y="454"/>
                  <a:pt x="696" y="454"/>
                  <a:pt x="696" y="454"/>
                </a:cubicBezTo>
                <a:cubicBezTo>
                  <a:pt x="696" y="459"/>
                  <a:pt x="696" y="459"/>
                  <a:pt x="696" y="459"/>
                </a:cubicBezTo>
                <a:cubicBezTo>
                  <a:pt x="696" y="694"/>
                  <a:pt x="696" y="694"/>
                  <a:pt x="696" y="694"/>
                </a:cubicBezTo>
                <a:cubicBezTo>
                  <a:pt x="649" y="694"/>
                  <a:pt x="649" y="694"/>
                  <a:pt x="649" y="694"/>
                </a:cubicBezTo>
                <a:cubicBezTo>
                  <a:pt x="649" y="694"/>
                  <a:pt x="649" y="694"/>
                  <a:pt x="649" y="694"/>
                </a:cubicBezTo>
                <a:cubicBezTo>
                  <a:pt x="442" y="694"/>
                  <a:pt x="442" y="694"/>
                  <a:pt x="442" y="694"/>
                </a:cubicBezTo>
                <a:cubicBezTo>
                  <a:pt x="439" y="694"/>
                  <a:pt x="436" y="694"/>
                  <a:pt x="435" y="694"/>
                </a:cubicBezTo>
                <a:cubicBezTo>
                  <a:pt x="435" y="694"/>
                  <a:pt x="435" y="694"/>
                  <a:pt x="435" y="694"/>
                </a:cubicBezTo>
                <a:cubicBezTo>
                  <a:pt x="426" y="693"/>
                  <a:pt x="419" y="689"/>
                  <a:pt x="416" y="684"/>
                </a:cubicBezTo>
                <a:cubicBezTo>
                  <a:pt x="413" y="677"/>
                  <a:pt x="415" y="669"/>
                  <a:pt x="418" y="663"/>
                </a:cubicBezTo>
                <a:cubicBezTo>
                  <a:pt x="420" y="658"/>
                  <a:pt x="441" y="615"/>
                  <a:pt x="441" y="590"/>
                </a:cubicBezTo>
                <a:cubicBezTo>
                  <a:pt x="441" y="540"/>
                  <a:pt x="396" y="499"/>
                  <a:pt x="340" y="499"/>
                </a:cubicBezTo>
                <a:cubicBezTo>
                  <a:pt x="285" y="499"/>
                  <a:pt x="240" y="540"/>
                  <a:pt x="240" y="590"/>
                </a:cubicBezTo>
                <a:cubicBezTo>
                  <a:pt x="240" y="615"/>
                  <a:pt x="261" y="658"/>
                  <a:pt x="263" y="663"/>
                </a:cubicBezTo>
                <a:cubicBezTo>
                  <a:pt x="267" y="671"/>
                  <a:pt x="267" y="679"/>
                  <a:pt x="264" y="684"/>
                </a:cubicBezTo>
                <a:cubicBezTo>
                  <a:pt x="261" y="690"/>
                  <a:pt x="254" y="693"/>
                  <a:pt x="244" y="694"/>
                </a:cubicBezTo>
                <a:cubicBezTo>
                  <a:pt x="244" y="694"/>
                  <a:pt x="243" y="694"/>
                  <a:pt x="243" y="694"/>
                </a:cubicBezTo>
              </a:path>
            </a:pathLst>
          </a:custGeom>
          <a:solidFill>
            <a:srgbClr val="1565C0"/>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67" b="1" i="0" u="none" strike="noStrike" kern="1200" cap="none" spc="0" normalizeH="0" baseline="0">
              <a:ln>
                <a:noFill/>
              </a:ln>
              <a:solidFill>
                <a:srgbClr val="343941"/>
              </a:solidFill>
              <a:effectLst/>
              <a:uLnTx/>
              <a:uFillTx/>
              <a:latin typeface="Calibri" panose="020F0502020204030204"/>
              <a:ea typeface="+mn-ea"/>
              <a:cs typeface="+mn-cs"/>
            </a:endParaRPr>
          </a:p>
        </p:txBody>
      </p:sp>
      <p:sp>
        <p:nvSpPr>
          <p:cNvPr id="23" name="Freeform 6">
            <a:extLst>
              <a:ext uri="{FF2B5EF4-FFF2-40B4-BE49-F238E27FC236}">
                <a16:creationId xmlns:a16="http://schemas.microsoft.com/office/drawing/2014/main" id="{083D1427-81F2-4C7D-A081-8A177EB2C310}"/>
              </a:ext>
            </a:extLst>
          </p:cNvPr>
          <p:cNvSpPr>
            <a:spLocks/>
          </p:cNvSpPr>
          <p:nvPr/>
        </p:nvSpPr>
        <p:spPr bwMode="auto">
          <a:xfrm>
            <a:off x="7709950" y="1605516"/>
            <a:ext cx="3018717" cy="2352248"/>
          </a:xfrm>
          <a:custGeom>
            <a:avLst/>
            <a:gdLst>
              <a:gd name="T0" fmla="*/ 648 w 892"/>
              <a:gd name="T1" fmla="*/ 695 h 695"/>
              <a:gd name="T2" fmla="*/ 628 w 892"/>
              <a:gd name="T3" fmla="*/ 684 h 695"/>
              <a:gd name="T4" fmla="*/ 629 w 892"/>
              <a:gd name="T5" fmla="*/ 663 h 695"/>
              <a:gd name="T6" fmla="*/ 652 w 892"/>
              <a:gd name="T7" fmla="*/ 590 h 695"/>
              <a:gd name="T8" fmla="*/ 552 w 892"/>
              <a:gd name="T9" fmla="*/ 499 h 695"/>
              <a:gd name="T10" fmla="*/ 451 w 892"/>
              <a:gd name="T11" fmla="*/ 590 h 695"/>
              <a:gd name="T12" fmla="*/ 474 w 892"/>
              <a:gd name="T13" fmla="*/ 663 h 695"/>
              <a:gd name="T14" fmla="*/ 476 w 892"/>
              <a:gd name="T15" fmla="*/ 684 h 695"/>
              <a:gd name="T16" fmla="*/ 457 w 892"/>
              <a:gd name="T17" fmla="*/ 694 h 695"/>
              <a:gd name="T18" fmla="*/ 457 w 892"/>
              <a:gd name="T19" fmla="*/ 694 h 695"/>
              <a:gd name="T20" fmla="*/ 450 w 892"/>
              <a:gd name="T21" fmla="*/ 694 h 695"/>
              <a:gd name="T22" fmla="*/ 243 w 892"/>
              <a:gd name="T23" fmla="*/ 694 h 695"/>
              <a:gd name="T24" fmla="*/ 230 w 892"/>
              <a:gd name="T25" fmla="*/ 694 h 695"/>
              <a:gd name="T26" fmla="*/ 196 w 892"/>
              <a:gd name="T27" fmla="*/ 694 h 695"/>
              <a:gd name="T28" fmla="*/ 196 w 892"/>
              <a:gd name="T29" fmla="*/ 459 h 695"/>
              <a:gd name="T30" fmla="*/ 196 w 892"/>
              <a:gd name="T31" fmla="*/ 453 h 695"/>
              <a:gd name="T32" fmla="*/ 195 w 892"/>
              <a:gd name="T33" fmla="*/ 453 h 695"/>
              <a:gd name="T34" fmla="*/ 196 w 892"/>
              <a:gd name="T35" fmla="*/ 453 h 695"/>
              <a:gd name="T36" fmla="*/ 152 w 892"/>
              <a:gd name="T37" fmla="*/ 405 h 695"/>
              <a:gd name="T38" fmla="*/ 127 w 892"/>
              <a:gd name="T39" fmla="*/ 411 h 695"/>
              <a:gd name="T40" fmla="*/ 65 w 892"/>
              <a:gd name="T41" fmla="*/ 432 h 695"/>
              <a:gd name="T42" fmla="*/ 0 w 892"/>
              <a:gd name="T43" fmla="*/ 357 h 695"/>
              <a:gd name="T44" fmla="*/ 65 w 892"/>
              <a:gd name="T45" fmla="*/ 281 h 695"/>
              <a:gd name="T46" fmla="*/ 127 w 892"/>
              <a:gd name="T47" fmla="*/ 302 h 695"/>
              <a:gd name="T48" fmla="*/ 151 w 892"/>
              <a:gd name="T49" fmla="*/ 308 h 695"/>
              <a:gd name="T50" fmla="*/ 195 w 892"/>
              <a:gd name="T51" fmla="*/ 262 h 695"/>
              <a:gd name="T52" fmla="*/ 184 w 892"/>
              <a:gd name="T53" fmla="*/ 262 h 695"/>
              <a:gd name="T54" fmla="*/ 186 w 892"/>
              <a:gd name="T55" fmla="*/ 262 h 695"/>
              <a:gd name="T56" fmla="*/ 195 w 892"/>
              <a:gd name="T57" fmla="*/ 262 h 695"/>
              <a:gd name="T58" fmla="*/ 195 w 892"/>
              <a:gd name="T59" fmla="*/ 261 h 695"/>
              <a:gd name="T60" fmla="*/ 196 w 892"/>
              <a:gd name="T61" fmla="*/ 261 h 695"/>
              <a:gd name="T62" fmla="*/ 196 w 892"/>
              <a:gd name="T63" fmla="*/ 260 h 695"/>
              <a:gd name="T64" fmla="*/ 196 w 892"/>
              <a:gd name="T65" fmla="*/ 255 h 695"/>
              <a:gd name="T66" fmla="*/ 196 w 892"/>
              <a:gd name="T67" fmla="*/ 0 h 695"/>
              <a:gd name="T68" fmla="*/ 237 w 892"/>
              <a:gd name="T69" fmla="*/ 1 h 695"/>
              <a:gd name="T70" fmla="*/ 330 w 892"/>
              <a:gd name="T71" fmla="*/ 1 h 695"/>
              <a:gd name="T72" fmla="*/ 341 w 892"/>
              <a:gd name="T73" fmla="*/ 1 h 695"/>
              <a:gd name="T74" fmla="*/ 449 w 892"/>
              <a:gd name="T75" fmla="*/ 1 h 695"/>
              <a:gd name="T76" fmla="*/ 648 w 892"/>
              <a:gd name="T77" fmla="*/ 1 h 695"/>
              <a:gd name="T78" fmla="*/ 648 w 892"/>
              <a:gd name="T79" fmla="*/ 1 h 695"/>
              <a:gd name="T80" fmla="*/ 649 w 892"/>
              <a:gd name="T81" fmla="*/ 1 h 695"/>
              <a:gd name="T82" fmla="*/ 859 w 892"/>
              <a:gd name="T83" fmla="*/ 1 h 695"/>
              <a:gd name="T84" fmla="*/ 890 w 892"/>
              <a:gd name="T85" fmla="*/ 1 h 695"/>
              <a:gd name="T86" fmla="*/ 890 w 892"/>
              <a:gd name="T87" fmla="*/ 257 h 695"/>
              <a:gd name="T88" fmla="*/ 890 w 892"/>
              <a:gd name="T89" fmla="*/ 261 h 695"/>
              <a:gd name="T90" fmla="*/ 890 w 892"/>
              <a:gd name="T91" fmla="*/ 459 h 695"/>
              <a:gd name="T92" fmla="*/ 890 w 892"/>
              <a:gd name="T93" fmla="*/ 694 h 695"/>
              <a:gd name="T94" fmla="*/ 655 w 892"/>
              <a:gd name="T95" fmla="*/ 694 h 695"/>
              <a:gd name="T96" fmla="*/ 650 w 892"/>
              <a:gd name="T97" fmla="*/ 694 h 695"/>
              <a:gd name="T98" fmla="*/ 648 w 892"/>
              <a:gd name="T99"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2" h="695">
                <a:moveTo>
                  <a:pt x="648" y="695"/>
                </a:moveTo>
                <a:cubicBezTo>
                  <a:pt x="638" y="693"/>
                  <a:pt x="631" y="690"/>
                  <a:pt x="628" y="684"/>
                </a:cubicBezTo>
                <a:cubicBezTo>
                  <a:pt x="625" y="679"/>
                  <a:pt x="625" y="671"/>
                  <a:pt x="629" y="663"/>
                </a:cubicBezTo>
                <a:cubicBezTo>
                  <a:pt x="631" y="659"/>
                  <a:pt x="652" y="615"/>
                  <a:pt x="652" y="590"/>
                </a:cubicBezTo>
                <a:cubicBezTo>
                  <a:pt x="652" y="540"/>
                  <a:pt x="607" y="499"/>
                  <a:pt x="552" y="499"/>
                </a:cubicBezTo>
                <a:cubicBezTo>
                  <a:pt x="496" y="499"/>
                  <a:pt x="451" y="540"/>
                  <a:pt x="451" y="590"/>
                </a:cubicBezTo>
                <a:cubicBezTo>
                  <a:pt x="451" y="615"/>
                  <a:pt x="472" y="659"/>
                  <a:pt x="474" y="663"/>
                </a:cubicBezTo>
                <a:cubicBezTo>
                  <a:pt x="477" y="669"/>
                  <a:pt x="479" y="677"/>
                  <a:pt x="476" y="684"/>
                </a:cubicBezTo>
                <a:cubicBezTo>
                  <a:pt x="473" y="689"/>
                  <a:pt x="466" y="693"/>
                  <a:pt x="457" y="694"/>
                </a:cubicBezTo>
                <a:cubicBezTo>
                  <a:pt x="457" y="694"/>
                  <a:pt x="457" y="694"/>
                  <a:pt x="457" y="694"/>
                </a:cubicBezTo>
                <a:cubicBezTo>
                  <a:pt x="456" y="694"/>
                  <a:pt x="453" y="694"/>
                  <a:pt x="450" y="694"/>
                </a:cubicBezTo>
                <a:cubicBezTo>
                  <a:pt x="243" y="694"/>
                  <a:pt x="243" y="694"/>
                  <a:pt x="243" y="694"/>
                </a:cubicBezTo>
                <a:cubicBezTo>
                  <a:pt x="230" y="694"/>
                  <a:pt x="230" y="694"/>
                  <a:pt x="230" y="694"/>
                </a:cubicBezTo>
                <a:cubicBezTo>
                  <a:pt x="196" y="694"/>
                  <a:pt x="196" y="694"/>
                  <a:pt x="196" y="694"/>
                </a:cubicBezTo>
                <a:cubicBezTo>
                  <a:pt x="196" y="459"/>
                  <a:pt x="196" y="459"/>
                  <a:pt x="196" y="459"/>
                </a:cubicBezTo>
                <a:cubicBezTo>
                  <a:pt x="196" y="453"/>
                  <a:pt x="196" y="453"/>
                  <a:pt x="196" y="453"/>
                </a:cubicBezTo>
                <a:cubicBezTo>
                  <a:pt x="195" y="453"/>
                  <a:pt x="195" y="453"/>
                  <a:pt x="195" y="453"/>
                </a:cubicBezTo>
                <a:cubicBezTo>
                  <a:pt x="196" y="453"/>
                  <a:pt x="196" y="453"/>
                  <a:pt x="196" y="453"/>
                </a:cubicBezTo>
                <a:cubicBezTo>
                  <a:pt x="193" y="424"/>
                  <a:pt x="176" y="405"/>
                  <a:pt x="152" y="405"/>
                </a:cubicBezTo>
                <a:cubicBezTo>
                  <a:pt x="144" y="405"/>
                  <a:pt x="136" y="407"/>
                  <a:pt x="127" y="411"/>
                </a:cubicBezTo>
                <a:cubicBezTo>
                  <a:pt x="111" y="419"/>
                  <a:pt x="80" y="432"/>
                  <a:pt x="65" y="432"/>
                </a:cubicBezTo>
                <a:cubicBezTo>
                  <a:pt x="29" y="432"/>
                  <a:pt x="0" y="398"/>
                  <a:pt x="0" y="357"/>
                </a:cubicBezTo>
                <a:cubicBezTo>
                  <a:pt x="0" y="315"/>
                  <a:pt x="29" y="281"/>
                  <a:pt x="65" y="281"/>
                </a:cubicBezTo>
                <a:cubicBezTo>
                  <a:pt x="80" y="281"/>
                  <a:pt x="111" y="294"/>
                  <a:pt x="127" y="302"/>
                </a:cubicBezTo>
                <a:cubicBezTo>
                  <a:pt x="136" y="306"/>
                  <a:pt x="144" y="308"/>
                  <a:pt x="151" y="308"/>
                </a:cubicBezTo>
                <a:cubicBezTo>
                  <a:pt x="175" y="308"/>
                  <a:pt x="192" y="290"/>
                  <a:pt x="195" y="262"/>
                </a:cubicBezTo>
                <a:cubicBezTo>
                  <a:pt x="184" y="262"/>
                  <a:pt x="184" y="262"/>
                  <a:pt x="184" y="262"/>
                </a:cubicBezTo>
                <a:cubicBezTo>
                  <a:pt x="186" y="262"/>
                  <a:pt x="186" y="262"/>
                  <a:pt x="186" y="262"/>
                </a:cubicBezTo>
                <a:cubicBezTo>
                  <a:pt x="195" y="262"/>
                  <a:pt x="195" y="262"/>
                  <a:pt x="195" y="262"/>
                </a:cubicBezTo>
                <a:cubicBezTo>
                  <a:pt x="195" y="261"/>
                  <a:pt x="195" y="261"/>
                  <a:pt x="195" y="261"/>
                </a:cubicBezTo>
                <a:cubicBezTo>
                  <a:pt x="196" y="261"/>
                  <a:pt x="196" y="261"/>
                  <a:pt x="196" y="261"/>
                </a:cubicBezTo>
                <a:cubicBezTo>
                  <a:pt x="196" y="260"/>
                  <a:pt x="196" y="260"/>
                  <a:pt x="196" y="260"/>
                </a:cubicBezTo>
                <a:cubicBezTo>
                  <a:pt x="196" y="259"/>
                  <a:pt x="196" y="257"/>
                  <a:pt x="196" y="255"/>
                </a:cubicBezTo>
                <a:cubicBezTo>
                  <a:pt x="196" y="0"/>
                  <a:pt x="196" y="0"/>
                  <a:pt x="196" y="0"/>
                </a:cubicBezTo>
                <a:cubicBezTo>
                  <a:pt x="211" y="0"/>
                  <a:pt x="234" y="1"/>
                  <a:pt x="237" y="1"/>
                </a:cubicBezTo>
                <a:cubicBezTo>
                  <a:pt x="330" y="1"/>
                  <a:pt x="330" y="1"/>
                  <a:pt x="330" y="1"/>
                </a:cubicBezTo>
                <a:cubicBezTo>
                  <a:pt x="341" y="1"/>
                  <a:pt x="341" y="1"/>
                  <a:pt x="341" y="1"/>
                </a:cubicBezTo>
                <a:cubicBezTo>
                  <a:pt x="449" y="1"/>
                  <a:pt x="449" y="1"/>
                  <a:pt x="449" y="1"/>
                </a:cubicBezTo>
                <a:cubicBezTo>
                  <a:pt x="648" y="1"/>
                  <a:pt x="648" y="1"/>
                  <a:pt x="648" y="1"/>
                </a:cubicBezTo>
                <a:cubicBezTo>
                  <a:pt x="648" y="1"/>
                  <a:pt x="648" y="1"/>
                  <a:pt x="648" y="1"/>
                </a:cubicBezTo>
                <a:cubicBezTo>
                  <a:pt x="649" y="1"/>
                  <a:pt x="649" y="1"/>
                  <a:pt x="649" y="1"/>
                </a:cubicBezTo>
                <a:cubicBezTo>
                  <a:pt x="859" y="1"/>
                  <a:pt x="859" y="1"/>
                  <a:pt x="859" y="1"/>
                </a:cubicBezTo>
                <a:cubicBezTo>
                  <a:pt x="890" y="1"/>
                  <a:pt x="890" y="1"/>
                  <a:pt x="890" y="1"/>
                </a:cubicBezTo>
                <a:cubicBezTo>
                  <a:pt x="890" y="257"/>
                  <a:pt x="890" y="257"/>
                  <a:pt x="890" y="257"/>
                </a:cubicBezTo>
                <a:cubicBezTo>
                  <a:pt x="890" y="258"/>
                  <a:pt x="890" y="260"/>
                  <a:pt x="890" y="261"/>
                </a:cubicBezTo>
                <a:cubicBezTo>
                  <a:pt x="892" y="294"/>
                  <a:pt x="890" y="458"/>
                  <a:pt x="890" y="459"/>
                </a:cubicBezTo>
                <a:cubicBezTo>
                  <a:pt x="890" y="694"/>
                  <a:pt x="890" y="694"/>
                  <a:pt x="890" y="694"/>
                </a:cubicBezTo>
                <a:cubicBezTo>
                  <a:pt x="655" y="694"/>
                  <a:pt x="655" y="694"/>
                  <a:pt x="655" y="694"/>
                </a:cubicBezTo>
                <a:cubicBezTo>
                  <a:pt x="650" y="694"/>
                  <a:pt x="650" y="694"/>
                  <a:pt x="650" y="694"/>
                </a:cubicBezTo>
                <a:cubicBezTo>
                  <a:pt x="649" y="694"/>
                  <a:pt x="648" y="695"/>
                  <a:pt x="648" y="695"/>
                </a:cubicBezTo>
                <a:close/>
              </a:path>
            </a:pathLst>
          </a:custGeom>
          <a:solidFill>
            <a:srgbClr val="1E88E5"/>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67" b="1" i="0" u="none" strike="noStrike" kern="1200" cap="none" spc="0" normalizeH="0" baseline="0">
              <a:ln>
                <a:noFill/>
              </a:ln>
              <a:solidFill>
                <a:srgbClr val="343941"/>
              </a:solidFill>
              <a:effectLst/>
              <a:uLnTx/>
              <a:uFillTx/>
              <a:latin typeface="Calibri" panose="020F0502020204030204"/>
              <a:ea typeface="+mn-ea"/>
              <a:cs typeface="+mn-cs"/>
            </a:endParaRPr>
          </a:p>
        </p:txBody>
      </p:sp>
      <p:sp>
        <p:nvSpPr>
          <p:cNvPr id="24" name="Freeform 11">
            <a:extLst>
              <a:ext uri="{FF2B5EF4-FFF2-40B4-BE49-F238E27FC236}">
                <a16:creationId xmlns:a16="http://schemas.microsoft.com/office/drawing/2014/main" id="{5D52DFD4-35A5-44DD-B5A6-BCC150C708AD}"/>
              </a:ext>
            </a:extLst>
          </p:cNvPr>
          <p:cNvSpPr>
            <a:spLocks/>
          </p:cNvSpPr>
          <p:nvPr/>
        </p:nvSpPr>
        <p:spPr bwMode="auto">
          <a:xfrm>
            <a:off x="4861117" y="1576112"/>
            <a:ext cx="2463327" cy="2352248"/>
          </a:xfrm>
          <a:custGeom>
            <a:avLst/>
            <a:gdLst>
              <a:gd name="T0" fmla="*/ 252 w 728"/>
              <a:gd name="T1" fmla="*/ 694 h 695"/>
              <a:gd name="T2" fmla="*/ 247 w 728"/>
              <a:gd name="T3" fmla="*/ 694 h 695"/>
              <a:gd name="T4" fmla="*/ 0 w 728"/>
              <a:gd name="T5" fmla="*/ 694 h 695"/>
              <a:gd name="T6" fmla="*/ 0 w 728"/>
              <a:gd name="T7" fmla="*/ 459 h 695"/>
              <a:gd name="T8" fmla="*/ 0 w 728"/>
              <a:gd name="T9" fmla="*/ 455 h 695"/>
              <a:gd name="T10" fmla="*/ 0 w 728"/>
              <a:gd name="T11" fmla="*/ 455 h 695"/>
              <a:gd name="T12" fmla="*/ 20 w 728"/>
              <a:gd name="T13" fmla="*/ 431 h 695"/>
              <a:gd name="T14" fmla="*/ 33 w 728"/>
              <a:gd name="T15" fmla="*/ 434 h 695"/>
              <a:gd name="T16" fmla="*/ 110 w 728"/>
              <a:gd name="T17" fmla="*/ 457 h 695"/>
              <a:gd name="T18" fmla="*/ 206 w 728"/>
              <a:gd name="T19" fmla="*/ 357 h 695"/>
              <a:gd name="T20" fmla="*/ 110 w 728"/>
              <a:gd name="T21" fmla="*/ 256 h 695"/>
              <a:gd name="T22" fmla="*/ 33 w 728"/>
              <a:gd name="T23" fmla="*/ 279 h 695"/>
              <a:gd name="T24" fmla="*/ 20 w 728"/>
              <a:gd name="T25" fmla="*/ 283 h 695"/>
              <a:gd name="T26" fmla="*/ 1 w 728"/>
              <a:gd name="T27" fmla="*/ 260 h 695"/>
              <a:gd name="T28" fmla="*/ 0 w 728"/>
              <a:gd name="T29" fmla="*/ 259 h 695"/>
              <a:gd name="T30" fmla="*/ 0 w 728"/>
              <a:gd name="T31" fmla="*/ 259 h 695"/>
              <a:gd name="T32" fmla="*/ 0 w 728"/>
              <a:gd name="T33" fmla="*/ 255 h 695"/>
              <a:gd name="T34" fmla="*/ 0 w 728"/>
              <a:gd name="T35" fmla="*/ 1 h 695"/>
              <a:gd name="T36" fmla="*/ 33 w 728"/>
              <a:gd name="T37" fmla="*/ 1 h 695"/>
              <a:gd name="T38" fmla="*/ 253 w 728"/>
              <a:gd name="T39" fmla="*/ 1 h 695"/>
              <a:gd name="T40" fmla="*/ 254 w 728"/>
              <a:gd name="T41" fmla="*/ 1 h 695"/>
              <a:gd name="T42" fmla="*/ 254 w 728"/>
              <a:gd name="T43" fmla="*/ 1 h 695"/>
              <a:gd name="T44" fmla="*/ 463 w 728"/>
              <a:gd name="T45" fmla="*/ 1 h 695"/>
              <a:gd name="T46" fmla="*/ 589 w 728"/>
              <a:gd name="T47" fmla="*/ 1 h 695"/>
              <a:gd name="T48" fmla="*/ 589 w 728"/>
              <a:gd name="T49" fmla="*/ 0 h 695"/>
              <a:gd name="T50" fmla="*/ 685 w 728"/>
              <a:gd name="T51" fmla="*/ 0 h 695"/>
              <a:gd name="T52" fmla="*/ 728 w 728"/>
              <a:gd name="T53" fmla="*/ 0 h 695"/>
              <a:gd name="T54" fmla="*/ 728 w 728"/>
              <a:gd name="T55" fmla="*/ 255 h 695"/>
              <a:gd name="T56" fmla="*/ 728 w 728"/>
              <a:gd name="T57" fmla="*/ 260 h 695"/>
              <a:gd name="T58" fmla="*/ 709 w 728"/>
              <a:gd name="T59" fmla="*/ 282 h 695"/>
              <a:gd name="T60" fmla="*/ 695 w 728"/>
              <a:gd name="T61" fmla="*/ 279 h 695"/>
              <a:gd name="T62" fmla="*/ 619 w 728"/>
              <a:gd name="T63" fmla="*/ 256 h 695"/>
              <a:gd name="T64" fmla="*/ 523 w 728"/>
              <a:gd name="T65" fmla="*/ 356 h 695"/>
              <a:gd name="T66" fmla="*/ 619 w 728"/>
              <a:gd name="T67" fmla="*/ 457 h 695"/>
              <a:gd name="T68" fmla="*/ 695 w 728"/>
              <a:gd name="T69" fmla="*/ 434 h 695"/>
              <a:gd name="T70" fmla="*/ 709 w 728"/>
              <a:gd name="T71" fmla="*/ 431 h 695"/>
              <a:gd name="T72" fmla="*/ 728 w 728"/>
              <a:gd name="T73" fmla="*/ 454 h 695"/>
              <a:gd name="T74" fmla="*/ 728 w 728"/>
              <a:gd name="T75" fmla="*/ 459 h 695"/>
              <a:gd name="T76" fmla="*/ 728 w 728"/>
              <a:gd name="T77" fmla="*/ 694 h 695"/>
              <a:gd name="T78" fmla="*/ 679 w 728"/>
              <a:gd name="T79" fmla="*/ 694 h 695"/>
              <a:gd name="T80" fmla="*/ 679 w 728"/>
              <a:gd name="T81" fmla="*/ 694 h 695"/>
              <a:gd name="T82" fmla="*/ 461 w 728"/>
              <a:gd name="T83" fmla="*/ 694 h 695"/>
              <a:gd name="T84" fmla="*/ 454 w 728"/>
              <a:gd name="T85" fmla="*/ 694 h 695"/>
              <a:gd name="T86" fmla="*/ 454 w 728"/>
              <a:gd name="T87" fmla="*/ 694 h 695"/>
              <a:gd name="T88" fmla="*/ 434 w 728"/>
              <a:gd name="T89" fmla="*/ 684 h 695"/>
              <a:gd name="T90" fmla="*/ 436 w 728"/>
              <a:gd name="T91" fmla="*/ 663 h 695"/>
              <a:gd name="T92" fmla="*/ 461 w 728"/>
              <a:gd name="T93" fmla="*/ 590 h 695"/>
              <a:gd name="T94" fmla="*/ 355 w 728"/>
              <a:gd name="T95" fmla="*/ 499 h 695"/>
              <a:gd name="T96" fmla="*/ 249 w 728"/>
              <a:gd name="T97" fmla="*/ 590 h 695"/>
              <a:gd name="T98" fmla="*/ 274 w 728"/>
              <a:gd name="T99" fmla="*/ 663 h 695"/>
              <a:gd name="T100" fmla="*/ 275 w 728"/>
              <a:gd name="T101" fmla="*/ 684 h 695"/>
              <a:gd name="T102" fmla="*/ 254 w 728"/>
              <a:gd name="T103" fmla="*/ 695 h 695"/>
              <a:gd name="T104" fmla="*/ 252 w 728"/>
              <a:gd name="T105" fmla="*/ 694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28" h="695">
                <a:moveTo>
                  <a:pt x="252" y="694"/>
                </a:moveTo>
                <a:cubicBezTo>
                  <a:pt x="247" y="694"/>
                  <a:pt x="247" y="694"/>
                  <a:pt x="247" y="694"/>
                </a:cubicBezTo>
                <a:cubicBezTo>
                  <a:pt x="0" y="694"/>
                  <a:pt x="0" y="694"/>
                  <a:pt x="0" y="694"/>
                </a:cubicBezTo>
                <a:cubicBezTo>
                  <a:pt x="0" y="459"/>
                  <a:pt x="0" y="459"/>
                  <a:pt x="0" y="459"/>
                </a:cubicBezTo>
                <a:cubicBezTo>
                  <a:pt x="0" y="455"/>
                  <a:pt x="0" y="455"/>
                  <a:pt x="0" y="455"/>
                </a:cubicBezTo>
                <a:cubicBezTo>
                  <a:pt x="0" y="455"/>
                  <a:pt x="0" y="455"/>
                  <a:pt x="0" y="455"/>
                </a:cubicBezTo>
                <a:cubicBezTo>
                  <a:pt x="1" y="449"/>
                  <a:pt x="4" y="431"/>
                  <a:pt x="20" y="431"/>
                </a:cubicBezTo>
                <a:cubicBezTo>
                  <a:pt x="24" y="431"/>
                  <a:pt x="28" y="432"/>
                  <a:pt x="33" y="434"/>
                </a:cubicBezTo>
                <a:cubicBezTo>
                  <a:pt x="38" y="436"/>
                  <a:pt x="84" y="457"/>
                  <a:pt x="110" y="457"/>
                </a:cubicBezTo>
                <a:cubicBezTo>
                  <a:pt x="163" y="457"/>
                  <a:pt x="206" y="412"/>
                  <a:pt x="206" y="357"/>
                </a:cubicBezTo>
                <a:cubicBezTo>
                  <a:pt x="206" y="301"/>
                  <a:pt x="163" y="256"/>
                  <a:pt x="110" y="256"/>
                </a:cubicBezTo>
                <a:cubicBezTo>
                  <a:pt x="84" y="256"/>
                  <a:pt x="38" y="277"/>
                  <a:pt x="33" y="279"/>
                </a:cubicBezTo>
                <a:cubicBezTo>
                  <a:pt x="28" y="281"/>
                  <a:pt x="24" y="283"/>
                  <a:pt x="20" y="283"/>
                </a:cubicBezTo>
                <a:cubicBezTo>
                  <a:pt x="5" y="283"/>
                  <a:pt x="1" y="267"/>
                  <a:pt x="1" y="260"/>
                </a:cubicBezTo>
                <a:cubicBezTo>
                  <a:pt x="0" y="259"/>
                  <a:pt x="0" y="259"/>
                  <a:pt x="0" y="259"/>
                </a:cubicBezTo>
                <a:cubicBezTo>
                  <a:pt x="0" y="259"/>
                  <a:pt x="0" y="259"/>
                  <a:pt x="0" y="259"/>
                </a:cubicBezTo>
                <a:cubicBezTo>
                  <a:pt x="0" y="258"/>
                  <a:pt x="0" y="255"/>
                  <a:pt x="0" y="255"/>
                </a:cubicBezTo>
                <a:cubicBezTo>
                  <a:pt x="0" y="1"/>
                  <a:pt x="0" y="1"/>
                  <a:pt x="0" y="1"/>
                </a:cubicBezTo>
                <a:cubicBezTo>
                  <a:pt x="33" y="1"/>
                  <a:pt x="33" y="1"/>
                  <a:pt x="33" y="1"/>
                </a:cubicBezTo>
                <a:cubicBezTo>
                  <a:pt x="253" y="1"/>
                  <a:pt x="253" y="1"/>
                  <a:pt x="253" y="1"/>
                </a:cubicBezTo>
                <a:cubicBezTo>
                  <a:pt x="254" y="1"/>
                  <a:pt x="254" y="1"/>
                  <a:pt x="254" y="1"/>
                </a:cubicBezTo>
                <a:cubicBezTo>
                  <a:pt x="254" y="1"/>
                  <a:pt x="254" y="1"/>
                  <a:pt x="254" y="1"/>
                </a:cubicBezTo>
                <a:cubicBezTo>
                  <a:pt x="463" y="1"/>
                  <a:pt x="463" y="1"/>
                  <a:pt x="463" y="1"/>
                </a:cubicBezTo>
                <a:cubicBezTo>
                  <a:pt x="589" y="1"/>
                  <a:pt x="589" y="1"/>
                  <a:pt x="589" y="1"/>
                </a:cubicBezTo>
                <a:cubicBezTo>
                  <a:pt x="589" y="0"/>
                  <a:pt x="589" y="0"/>
                  <a:pt x="589" y="0"/>
                </a:cubicBezTo>
                <a:cubicBezTo>
                  <a:pt x="685" y="0"/>
                  <a:pt x="685" y="0"/>
                  <a:pt x="685" y="0"/>
                </a:cubicBezTo>
                <a:cubicBezTo>
                  <a:pt x="688" y="0"/>
                  <a:pt x="712" y="0"/>
                  <a:pt x="728" y="0"/>
                </a:cubicBezTo>
                <a:cubicBezTo>
                  <a:pt x="728" y="255"/>
                  <a:pt x="728" y="255"/>
                  <a:pt x="728" y="255"/>
                </a:cubicBezTo>
                <a:cubicBezTo>
                  <a:pt x="728" y="257"/>
                  <a:pt x="728" y="259"/>
                  <a:pt x="728" y="260"/>
                </a:cubicBezTo>
                <a:cubicBezTo>
                  <a:pt x="727" y="266"/>
                  <a:pt x="724" y="282"/>
                  <a:pt x="709" y="282"/>
                </a:cubicBezTo>
                <a:cubicBezTo>
                  <a:pt x="705" y="282"/>
                  <a:pt x="700" y="281"/>
                  <a:pt x="695" y="279"/>
                </a:cubicBezTo>
                <a:cubicBezTo>
                  <a:pt x="690" y="277"/>
                  <a:pt x="645" y="256"/>
                  <a:pt x="619" y="256"/>
                </a:cubicBezTo>
                <a:cubicBezTo>
                  <a:pt x="566" y="256"/>
                  <a:pt x="523" y="301"/>
                  <a:pt x="523" y="356"/>
                </a:cubicBezTo>
                <a:cubicBezTo>
                  <a:pt x="523" y="412"/>
                  <a:pt x="566" y="457"/>
                  <a:pt x="619" y="457"/>
                </a:cubicBezTo>
                <a:cubicBezTo>
                  <a:pt x="645" y="457"/>
                  <a:pt x="690" y="436"/>
                  <a:pt x="695" y="434"/>
                </a:cubicBezTo>
                <a:cubicBezTo>
                  <a:pt x="700" y="432"/>
                  <a:pt x="705" y="431"/>
                  <a:pt x="709" y="431"/>
                </a:cubicBezTo>
                <a:cubicBezTo>
                  <a:pt x="724" y="431"/>
                  <a:pt x="728" y="447"/>
                  <a:pt x="728" y="454"/>
                </a:cubicBezTo>
                <a:cubicBezTo>
                  <a:pt x="728" y="459"/>
                  <a:pt x="728" y="459"/>
                  <a:pt x="728" y="459"/>
                </a:cubicBezTo>
                <a:cubicBezTo>
                  <a:pt x="728" y="694"/>
                  <a:pt x="728" y="694"/>
                  <a:pt x="728" y="694"/>
                </a:cubicBezTo>
                <a:cubicBezTo>
                  <a:pt x="679" y="694"/>
                  <a:pt x="679" y="694"/>
                  <a:pt x="679" y="694"/>
                </a:cubicBezTo>
                <a:cubicBezTo>
                  <a:pt x="679" y="694"/>
                  <a:pt x="679" y="694"/>
                  <a:pt x="679" y="694"/>
                </a:cubicBezTo>
                <a:cubicBezTo>
                  <a:pt x="461" y="694"/>
                  <a:pt x="461" y="694"/>
                  <a:pt x="461" y="694"/>
                </a:cubicBezTo>
                <a:cubicBezTo>
                  <a:pt x="458" y="694"/>
                  <a:pt x="455" y="694"/>
                  <a:pt x="454" y="694"/>
                </a:cubicBezTo>
                <a:cubicBezTo>
                  <a:pt x="454" y="694"/>
                  <a:pt x="454" y="694"/>
                  <a:pt x="454" y="694"/>
                </a:cubicBezTo>
                <a:cubicBezTo>
                  <a:pt x="445" y="693"/>
                  <a:pt x="438" y="689"/>
                  <a:pt x="434" y="684"/>
                </a:cubicBezTo>
                <a:cubicBezTo>
                  <a:pt x="431" y="677"/>
                  <a:pt x="433" y="669"/>
                  <a:pt x="436" y="663"/>
                </a:cubicBezTo>
                <a:cubicBezTo>
                  <a:pt x="439" y="659"/>
                  <a:pt x="461" y="615"/>
                  <a:pt x="461" y="590"/>
                </a:cubicBezTo>
                <a:cubicBezTo>
                  <a:pt x="461" y="540"/>
                  <a:pt x="413" y="499"/>
                  <a:pt x="355" y="499"/>
                </a:cubicBezTo>
                <a:cubicBezTo>
                  <a:pt x="296" y="499"/>
                  <a:pt x="249" y="540"/>
                  <a:pt x="249" y="590"/>
                </a:cubicBezTo>
                <a:cubicBezTo>
                  <a:pt x="249" y="615"/>
                  <a:pt x="271" y="659"/>
                  <a:pt x="274" y="663"/>
                </a:cubicBezTo>
                <a:cubicBezTo>
                  <a:pt x="278" y="671"/>
                  <a:pt x="278" y="679"/>
                  <a:pt x="275" y="684"/>
                </a:cubicBezTo>
                <a:cubicBezTo>
                  <a:pt x="272" y="690"/>
                  <a:pt x="264" y="693"/>
                  <a:pt x="254" y="695"/>
                </a:cubicBezTo>
                <a:cubicBezTo>
                  <a:pt x="253" y="694"/>
                  <a:pt x="252" y="694"/>
                  <a:pt x="252" y="694"/>
                </a:cubicBezTo>
              </a:path>
            </a:pathLst>
          </a:custGeom>
          <a:solidFill>
            <a:srgbClr val="1976D2"/>
          </a:solidFill>
          <a:ln>
            <a:noFill/>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67" b="1" i="0" u="none" strike="noStrike" kern="1200" cap="none" spc="0" normalizeH="0" baseline="0">
              <a:ln>
                <a:noFill/>
              </a:ln>
              <a:solidFill>
                <a:srgbClr val="343941"/>
              </a:solidFill>
              <a:effectLst/>
              <a:uLnTx/>
              <a:uFillTx/>
              <a:latin typeface="Calibri" panose="020F0502020204030204"/>
              <a:ea typeface="+mn-ea"/>
              <a:cs typeface="+mn-cs"/>
            </a:endParaRPr>
          </a:p>
        </p:txBody>
      </p:sp>
      <p:sp>
        <p:nvSpPr>
          <p:cNvPr id="28" name="Rectangle 39">
            <a:extLst>
              <a:ext uri="{FF2B5EF4-FFF2-40B4-BE49-F238E27FC236}">
                <a16:creationId xmlns:a16="http://schemas.microsoft.com/office/drawing/2014/main" id="{1AF92FBC-74F4-4C48-9045-08D934B2DEA3}"/>
              </a:ext>
            </a:extLst>
          </p:cNvPr>
          <p:cNvSpPr>
            <a:spLocks noChangeArrowheads="1"/>
          </p:cNvSpPr>
          <p:nvPr/>
        </p:nvSpPr>
        <p:spPr bwMode="auto">
          <a:xfrm>
            <a:off x="1368897" y="4190157"/>
            <a:ext cx="2367407" cy="246221"/>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r>
              <a:rPr lang="en-GB" altLang="de-DE" sz="1600" b="1">
                <a:latin typeface="Source Sans Pro Bold" charset="0"/>
              </a:rPr>
              <a:t>Challenges</a:t>
            </a:r>
            <a:endParaRPr lang="en-GB" altLang="de-DE" sz="1867" b="1">
              <a:latin typeface="Source Sans Pro Bold" charset="0"/>
            </a:endParaRPr>
          </a:p>
        </p:txBody>
      </p:sp>
      <p:sp>
        <p:nvSpPr>
          <p:cNvPr id="29" name="TextBox 19">
            <a:extLst>
              <a:ext uri="{FF2B5EF4-FFF2-40B4-BE49-F238E27FC236}">
                <a16:creationId xmlns:a16="http://schemas.microsoft.com/office/drawing/2014/main" id="{45FC0881-9DD3-4F0F-895E-4C109CD7610A}"/>
              </a:ext>
            </a:extLst>
          </p:cNvPr>
          <p:cNvSpPr txBox="1"/>
          <p:nvPr/>
        </p:nvSpPr>
        <p:spPr>
          <a:xfrm>
            <a:off x="1366573" y="4454197"/>
            <a:ext cx="2367408" cy="23083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600">
                <a:solidFill>
                  <a:srgbClr val="7F7F7F"/>
                </a:solidFill>
                <a:latin typeface="Source Sans Pro Regular" charset="0"/>
                <a:cs typeface="Source Sans Pro Bold" charset="0"/>
              </a:rPr>
              <a:t>Change resistance</a:t>
            </a:r>
          </a:p>
          <a:p>
            <a:pPr marL="285750" indent="-285750">
              <a:buFont typeface="Arial" panose="020B0604020202020204" pitchFamily="34" charset="0"/>
              <a:buChar char="•"/>
            </a:pPr>
            <a:r>
              <a:rPr lang="en-GB" sz="1600">
                <a:solidFill>
                  <a:srgbClr val="7F7F7F"/>
                </a:solidFill>
                <a:latin typeface="Source Sans Pro Regular" charset="0"/>
                <a:cs typeface="Source Sans Pro Bold" charset="0"/>
              </a:rPr>
              <a:t>Coordination challenges in multi-team environment</a:t>
            </a:r>
          </a:p>
          <a:p>
            <a:pPr marL="285750" indent="-285750">
              <a:buFont typeface="Arial" panose="020B0604020202020204" pitchFamily="34" charset="0"/>
              <a:buChar char="•"/>
            </a:pPr>
            <a:r>
              <a:rPr lang="en-GB" sz="1600">
                <a:solidFill>
                  <a:srgbClr val="7F7F7F"/>
                </a:solidFill>
                <a:latin typeface="Source Sans Pro Regular" charset="0"/>
                <a:cs typeface="Source Sans Pro Bold" charset="0"/>
              </a:rPr>
              <a:t>Hierarchical management and organizational boundaries</a:t>
            </a:r>
          </a:p>
          <a:p>
            <a:endParaRPr lang="en-GB" sz="1600">
              <a:solidFill>
                <a:srgbClr val="7F7F7F"/>
              </a:solidFill>
              <a:latin typeface="Source Sans Pro Regular" charset="0"/>
              <a:cs typeface="Source Sans Pro Bold" charset="0"/>
            </a:endParaRPr>
          </a:p>
        </p:txBody>
      </p:sp>
      <p:sp>
        <p:nvSpPr>
          <p:cNvPr id="30" name="Rectangle 5">
            <a:extLst>
              <a:ext uri="{FF2B5EF4-FFF2-40B4-BE49-F238E27FC236}">
                <a16:creationId xmlns:a16="http://schemas.microsoft.com/office/drawing/2014/main" id="{6DAB2D3F-DC49-41E5-839C-24580CC508B5}"/>
              </a:ext>
            </a:extLst>
          </p:cNvPr>
          <p:cNvSpPr>
            <a:spLocks noChangeArrowheads="1"/>
          </p:cNvSpPr>
          <p:nvPr/>
        </p:nvSpPr>
        <p:spPr bwMode="auto">
          <a:xfrm>
            <a:off x="4822307" y="4187774"/>
            <a:ext cx="2534841" cy="246221"/>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r>
              <a:rPr lang="en-GB" altLang="de-DE" sz="1600" b="1">
                <a:latin typeface="Source Sans Pro Bold" charset="0"/>
              </a:rPr>
              <a:t>Research gap</a:t>
            </a:r>
            <a:endParaRPr lang="en-GB" altLang="de-DE" sz="1867" b="1">
              <a:latin typeface="Source Sans Pro Bold" charset="0"/>
            </a:endParaRPr>
          </a:p>
        </p:txBody>
      </p:sp>
      <p:sp>
        <p:nvSpPr>
          <p:cNvPr id="31" name="TextBox 21">
            <a:extLst>
              <a:ext uri="{FF2B5EF4-FFF2-40B4-BE49-F238E27FC236}">
                <a16:creationId xmlns:a16="http://schemas.microsoft.com/office/drawing/2014/main" id="{F662A901-71A7-4B44-B9A0-71E01F98264D}"/>
              </a:ext>
            </a:extLst>
          </p:cNvPr>
          <p:cNvSpPr txBox="1"/>
          <p:nvPr/>
        </p:nvSpPr>
        <p:spPr>
          <a:xfrm>
            <a:off x="4822306" y="4436378"/>
            <a:ext cx="2540000" cy="23083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solidFill>
                  <a:srgbClr val="7F7F7F"/>
                </a:solidFill>
                <a:latin typeface="Source Sans Pro Regular" charset="0"/>
                <a:cs typeface="Source Sans Pro Bold" charset="0"/>
              </a:rPr>
              <a:t>Need for empirical studies</a:t>
            </a:r>
          </a:p>
          <a:p>
            <a:pPr marL="285750" indent="-285750">
              <a:buFont typeface="Arial" panose="020B0604020202020204" pitchFamily="34" charset="0"/>
              <a:buChar char="•"/>
            </a:pPr>
            <a:r>
              <a:rPr lang="en-GB" sz="1600" dirty="0">
                <a:solidFill>
                  <a:srgbClr val="7F7F7F"/>
                </a:solidFill>
                <a:latin typeface="Source Sans Pro Regular" charset="0"/>
                <a:cs typeface="Source Sans Pro Bold" charset="0"/>
              </a:rPr>
              <a:t>Lack of understanding agility in the enterprise context</a:t>
            </a:r>
          </a:p>
          <a:p>
            <a:pPr marL="285750" indent="-285750">
              <a:buFont typeface="Arial" panose="020B0604020202020204" pitchFamily="34" charset="0"/>
              <a:buChar char="•"/>
            </a:pPr>
            <a:r>
              <a:rPr lang="en-GB" sz="1600" dirty="0">
                <a:solidFill>
                  <a:srgbClr val="7F7F7F"/>
                </a:solidFill>
                <a:latin typeface="Source Sans Pro Regular" charset="0"/>
                <a:cs typeface="Source Sans Pro Bold" charset="0"/>
              </a:rPr>
              <a:t>Lack of focus on the impact of the large-scale agile transformation</a:t>
            </a:r>
          </a:p>
        </p:txBody>
      </p:sp>
      <p:sp>
        <p:nvSpPr>
          <p:cNvPr id="32" name="Rectangle 6">
            <a:extLst>
              <a:ext uri="{FF2B5EF4-FFF2-40B4-BE49-F238E27FC236}">
                <a16:creationId xmlns:a16="http://schemas.microsoft.com/office/drawing/2014/main" id="{BCCDF580-72C9-4005-A47E-E9AAD1503A81}"/>
              </a:ext>
            </a:extLst>
          </p:cNvPr>
          <p:cNvSpPr>
            <a:spLocks noChangeArrowheads="1"/>
          </p:cNvSpPr>
          <p:nvPr/>
        </p:nvSpPr>
        <p:spPr bwMode="auto">
          <a:xfrm>
            <a:off x="8276999" y="4187774"/>
            <a:ext cx="2540000" cy="246221"/>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r>
              <a:rPr lang="en-GB" altLang="de-DE" sz="1600" b="1">
                <a:latin typeface="Source Sans Pro Bold" charset="0"/>
              </a:rPr>
              <a:t>Success factors</a:t>
            </a:r>
            <a:endParaRPr lang="en-GB" altLang="de-DE" sz="1867" b="1">
              <a:latin typeface="Source Sans Pro Bold" charset="0"/>
            </a:endParaRPr>
          </a:p>
        </p:txBody>
      </p:sp>
      <p:sp>
        <p:nvSpPr>
          <p:cNvPr id="33" name="TextBox 24">
            <a:extLst>
              <a:ext uri="{FF2B5EF4-FFF2-40B4-BE49-F238E27FC236}">
                <a16:creationId xmlns:a16="http://schemas.microsoft.com/office/drawing/2014/main" id="{7AF664F5-98DD-47F0-AC1F-C6CEF50A7CC1}"/>
              </a:ext>
            </a:extLst>
          </p:cNvPr>
          <p:cNvSpPr txBox="1"/>
          <p:nvPr/>
        </p:nvSpPr>
        <p:spPr>
          <a:xfrm>
            <a:off x="8185615" y="4431068"/>
            <a:ext cx="2540000"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sz="1600">
                <a:solidFill>
                  <a:srgbClr val="7F7F7F"/>
                </a:solidFill>
                <a:latin typeface="Source Sans Pro Regular" charset="0"/>
                <a:cs typeface="Source Sans Pro Bold" charset="0"/>
              </a:rPr>
              <a:t>Ensuring management support</a:t>
            </a:r>
          </a:p>
          <a:p>
            <a:pPr marL="285750" indent="-285750">
              <a:buFont typeface="Arial" panose="020B0604020202020204" pitchFamily="34" charset="0"/>
              <a:buChar char="•"/>
            </a:pPr>
            <a:r>
              <a:rPr lang="en-GB" sz="1600">
                <a:solidFill>
                  <a:srgbClr val="7F7F7F"/>
                </a:solidFill>
                <a:latin typeface="Source Sans Pro Regular" charset="0"/>
                <a:cs typeface="Source Sans Pro Bold" charset="0"/>
              </a:rPr>
              <a:t>Training and coaching</a:t>
            </a:r>
          </a:p>
          <a:p>
            <a:pPr marL="285750" indent="-285750">
              <a:buFont typeface="Arial" panose="020B0604020202020204" pitchFamily="34" charset="0"/>
              <a:buChar char="•"/>
            </a:pPr>
            <a:r>
              <a:rPr lang="en-GB" sz="1600">
                <a:solidFill>
                  <a:srgbClr val="7F7F7F"/>
                </a:solidFill>
                <a:latin typeface="Source Sans Pro Regular" charset="0"/>
                <a:cs typeface="Source Sans Pro Bold" charset="0"/>
              </a:rPr>
              <a:t>Team autonomy</a:t>
            </a:r>
          </a:p>
          <a:p>
            <a:endParaRPr lang="en-GB" sz="1600">
              <a:solidFill>
                <a:srgbClr val="7F7F7F"/>
              </a:solidFill>
              <a:latin typeface="Source Sans Pro Regular" charset="0"/>
              <a:cs typeface="Source Sans Pro Bold" charset="0"/>
            </a:endParaRPr>
          </a:p>
          <a:p>
            <a:endParaRPr lang="en-GB" sz="1600">
              <a:solidFill>
                <a:srgbClr val="7F7F7F"/>
              </a:solidFill>
              <a:latin typeface="Source Sans Pro Regular" charset="0"/>
              <a:cs typeface="Source Sans Pro Bold" charset="0"/>
            </a:endParaRPr>
          </a:p>
        </p:txBody>
      </p:sp>
      <p:sp>
        <p:nvSpPr>
          <p:cNvPr id="37" name="Fußzeilenplatzhalter 4">
            <a:extLst>
              <a:ext uri="{FF2B5EF4-FFF2-40B4-BE49-F238E27FC236}">
                <a16:creationId xmlns:a16="http://schemas.microsoft.com/office/drawing/2014/main" id="{BF016CB0-7E18-43BE-8532-937D2FDFAE79}"/>
              </a:ext>
            </a:extLst>
          </p:cNvPr>
          <p:cNvSpPr>
            <a:spLocks noGrp="1"/>
          </p:cNvSpPr>
          <p:nvPr>
            <p:ph type="ftr" sz="quarter" idx="11"/>
          </p:nvPr>
        </p:nvSpPr>
        <p:spPr>
          <a:xfrm>
            <a:off x="332903" y="6569076"/>
            <a:ext cx="5761567" cy="288925"/>
          </a:xfrm>
        </p:spPr>
        <p:txBody>
          <a:bodyPr/>
          <a:lstStyle/>
          <a:p>
            <a:pPr>
              <a:defRPr/>
            </a:pPr>
            <a:r>
              <a:rPr lang="en-GB"/>
              <a:t>02122019 Uluer Kick-Off Bachelor's Thesis</a:t>
            </a:r>
          </a:p>
        </p:txBody>
      </p:sp>
      <p:sp>
        <p:nvSpPr>
          <p:cNvPr id="38" name="Textfeld 37">
            <a:extLst>
              <a:ext uri="{FF2B5EF4-FFF2-40B4-BE49-F238E27FC236}">
                <a16:creationId xmlns:a16="http://schemas.microsoft.com/office/drawing/2014/main" id="{A5ED1130-0283-4AB2-9D46-994A9069F761}"/>
              </a:ext>
            </a:extLst>
          </p:cNvPr>
          <p:cNvSpPr txBox="1"/>
          <p:nvPr/>
        </p:nvSpPr>
        <p:spPr>
          <a:xfrm>
            <a:off x="11126195" y="6158053"/>
            <a:ext cx="1065805"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1400" i="1" dirty="0">
                <a:latin typeface="Arial" pitchFamily="34" charset="0"/>
              </a:rPr>
              <a:t>[1;3;5;6;11]</a:t>
            </a:r>
          </a:p>
        </p:txBody>
      </p:sp>
    </p:spTree>
    <p:extLst>
      <p:ext uri="{BB962C8B-B14F-4D97-AF65-F5344CB8AC3E}">
        <p14:creationId xmlns:p14="http://schemas.microsoft.com/office/powerpoint/2010/main" val="15790429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3E027A3-0AF3-D04D-9273-9FF6FBFEFD36}"/>
              </a:ext>
            </a:extLst>
          </p:cNvPr>
          <p:cNvSpPr>
            <a:spLocks noGrp="1"/>
          </p:cNvSpPr>
          <p:nvPr>
            <p:ph type="title"/>
          </p:nvPr>
        </p:nvSpPr>
        <p:spPr/>
        <p:txBody>
          <a:bodyPr/>
          <a:lstStyle/>
          <a:p>
            <a:r>
              <a:rPr lang="en-GB" dirty="0"/>
              <a:t>Industry partner</a:t>
            </a:r>
          </a:p>
        </p:txBody>
      </p:sp>
      <p:sp>
        <p:nvSpPr>
          <p:cNvPr id="4" name="Datumsplatzhalter 3">
            <a:extLst>
              <a:ext uri="{FF2B5EF4-FFF2-40B4-BE49-F238E27FC236}">
                <a16:creationId xmlns:a16="http://schemas.microsoft.com/office/drawing/2014/main" id="{5A248AE9-B42D-E84D-971A-3D917D078D23}"/>
              </a:ext>
            </a:extLst>
          </p:cNvPr>
          <p:cNvSpPr>
            <a:spLocks noGrp="1"/>
          </p:cNvSpPr>
          <p:nvPr>
            <p:ph type="dt" sz="half" idx="10"/>
          </p:nvPr>
        </p:nvSpPr>
        <p:spPr/>
        <p:txBody>
          <a:bodyPr/>
          <a:lstStyle/>
          <a:p>
            <a:pPr>
              <a:defRPr/>
            </a:pPr>
            <a:r>
              <a:rPr lang="de-DE"/>
              <a:t>© sebis</a:t>
            </a:r>
            <a:endParaRPr lang="de-DE" dirty="0"/>
          </a:p>
        </p:txBody>
      </p:sp>
      <p:sp>
        <p:nvSpPr>
          <p:cNvPr id="6" name="Foliennummernplatzhalter 5">
            <a:extLst>
              <a:ext uri="{FF2B5EF4-FFF2-40B4-BE49-F238E27FC236}">
                <a16:creationId xmlns:a16="http://schemas.microsoft.com/office/drawing/2014/main" id="{DC73A1CC-0946-044B-A0B8-820B49E3D321}"/>
              </a:ext>
            </a:extLst>
          </p:cNvPr>
          <p:cNvSpPr>
            <a:spLocks noGrp="1"/>
          </p:cNvSpPr>
          <p:nvPr>
            <p:ph type="sldNum" sz="quarter" idx="12"/>
          </p:nvPr>
        </p:nvSpPr>
        <p:spPr/>
        <p:txBody>
          <a:bodyPr/>
          <a:lstStyle/>
          <a:p>
            <a:pPr>
              <a:defRPr/>
            </a:pPr>
            <a:fld id="{E201E5CB-5EE0-4EA4-87FF-7D8A79A61969}" type="slidenum">
              <a:rPr lang="de-DE" smtClean="0"/>
              <a:pPr>
                <a:defRPr/>
              </a:pPr>
              <a:t>8</a:t>
            </a:fld>
            <a:endParaRPr lang="de-DE" dirty="0"/>
          </a:p>
        </p:txBody>
      </p:sp>
      <p:grpSp>
        <p:nvGrpSpPr>
          <p:cNvPr id="7" name="Gruppieren 6">
            <a:extLst>
              <a:ext uri="{FF2B5EF4-FFF2-40B4-BE49-F238E27FC236}">
                <a16:creationId xmlns:a16="http://schemas.microsoft.com/office/drawing/2014/main" id="{C392F7A3-BD6F-8F4F-8487-446037B07816}"/>
              </a:ext>
            </a:extLst>
          </p:cNvPr>
          <p:cNvGrpSpPr/>
          <p:nvPr/>
        </p:nvGrpSpPr>
        <p:grpSpPr>
          <a:xfrm>
            <a:off x="7680176" y="1700808"/>
            <a:ext cx="3157291" cy="2467865"/>
            <a:chOff x="3503711" y="964666"/>
            <a:chExt cx="5879474" cy="4171445"/>
          </a:xfrm>
        </p:grpSpPr>
        <p:pic>
          <p:nvPicPr>
            <p:cNvPr id="11" name="Bild 2367">
              <a:extLst>
                <a:ext uri="{FF2B5EF4-FFF2-40B4-BE49-F238E27FC236}">
                  <a16:creationId xmlns:a16="http://schemas.microsoft.com/office/drawing/2014/main" id="{5637F102-3C1E-7947-AED6-BB8DC03A8A74}"/>
                </a:ext>
              </a:extLst>
            </p:cNvPr>
            <p:cNvPicPr>
              <a:picLocks noChangeAspect="1"/>
            </p:cNvPicPr>
            <p:nvPr/>
          </p:nvPicPr>
          <p:blipFill>
            <a:blip r:embed="rId3"/>
            <a:stretch>
              <a:fillRect/>
            </a:stretch>
          </p:blipFill>
          <p:spPr>
            <a:xfrm>
              <a:off x="3503713" y="1052736"/>
              <a:ext cx="5879472" cy="4083375"/>
            </a:xfrm>
            <a:prstGeom prst="rect">
              <a:avLst/>
            </a:prstGeom>
            <a:blipFill>
              <a:blip r:embed="rId4"/>
              <a:stretch>
                <a:fillRect/>
              </a:stretch>
            </a:blipFill>
            <a:ln w="120650">
              <a:solidFill>
                <a:srgbClr val="0165BD"/>
              </a:solidFill>
            </a:ln>
            <a:effectLst>
              <a:outerShdw blurRad="292100" dist="139700" dir="2700000" algn="tl" rotWithShape="0">
                <a:srgbClr val="333333">
                  <a:alpha val="65000"/>
                </a:srgbClr>
              </a:outerShdw>
            </a:effectLst>
          </p:spPr>
        </p:pic>
        <p:sp>
          <p:nvSpPr>
            <p:cNvPr id="12" name="Rechteck 11">
              <a:extLst>
                <a:ext uri="{FF2B5EF4-FFF2-40B4-BE49-F238E27FC236}">
                  <a16:creationId xmlns:a16="http://schemas.microsoft.com/office/drawing/2014/main" id="{AFEEE21D-0A86-6049-A185-A3CFBD2968DC}"/>
                </a:ext>
              </a:extLst>
            </p:cNvPr>
            <p:cNvSpPr/>
            <p:nvPr/>
          </p:nvSpPr>
          <p:spPr>
            <a:xfrm>
              <a:off x="3503711" y="964666"/>
              <a:ext cx="5879474" cy="566098"/>
            </a:xfrm>
            <a:prstGeom prst="rect">
              <a:avLst/>
            </a:prstGeom>
            <a:solidFill>
              <a:srgbClr val="0165BD"/>
            </a:solidFill>
            <a:ln>
              <a:solidFill>
                <a:srgbClr val="016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Arial" charset="0"/>
                  <a:ea typeface="Arial" charset="0"/>
                  <a:cs typeface="Arial" charset="0"/>
                </a:rPr>
                <a:t>Industry partner</a:t>
              </a:r>
            </a:p>
          </p:txBody>
        </p:sp>
        <p:pic>
          <p:nvPicPr>
            <p:cNvPr id="13" name="Grafik 12">
              <a:extLst>
                <a:ext uri="{FF2B5EF4-FFF2-40B4-BE49-F238E27FC236}">
                  <a16:creationId xmlns:a16="http://schemas.microsoft.com/office/drawing/2014/main" id="{17AE2A65-7A29-4C73-B882-9EE9697EB92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47478" y="2113702"/>
              <a:ext cx="5591939" cy="2174642"/>
            </a:xfrm>
            <a:prstGeom prst="rect">
              <a:avLst/>
            </a:prstGeom>
          </p:spPr>
        </p:pic>
      </p:grpSp>
      <p:sp>
        <p:nvSpPr>
          <p:cNvPr id="8" name="Textfeld 7">
            <a:extLst>
              <a:ext uri="{FF2B5EF4-FFF2-40B4-BE49-F238E27FC236}">
                <a16:creationId xmlns:a16="http://schemas.microsoft.com/office/drawing/2014/main" id="{AE243EDF-13D7-4718-A490-4B455D692DB3}"/>
              </a:ext>
            </a:extLst>
          </p:cNvPr>
          <p:cNvSpPr txBox="1"/>
          <p:nvPr/>
        </p:nvSpPr>
        <p:spPr>
          <a:xfrm>
            <a:off x="534407" y="1965244"/>
            <a:ext cx="5668539" cy="193899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marL="285750" indent="-285750">
              <a:buFont typeface="Arial" panose="020B0604020202020204" pitchFamily="34" charset="0"/>
              <a:buChar char="•"/>
            </a:pPr>
            <a:r>
              <a:rPr lang="en-US" sz="2000" dirty="0">
                <a:latin typeface="Arial" pitchFamily="34" charset="0"/>
              </a:rPr>
              <a:t>Online retailer for photo products in Germany </a:t>
            </a:r>
          </a:p>
          <a:p>
            <a:pPr marL="285750" indent="-285750">
              <a:buFont typeface="Arial" panose="020B0604020202020204" pitchFamily="34" charset="0"/>
              <a:buChar char="•"/>
            </a:pPr>
            <a:r>
              <a:rPr lang="en-US" sz="2000" dirty="0">
                <a:latin typeface="Arial" pitchFamily="34" charset="0"/>
              </a:rPr>
              <a:t>Subsidiary of the PhotoBox Group</a:t>
            </a:r>
          </a:p>
          <a:p>
            <a:pPr marL="285750" indent="-285750">
              <a:buFont typeface="Arial" panose="020B0604020202020204" pitchFamily="34" charset="0"/>
              <a:buChar char="•"/>
            </a:pPr>
            <a:r>
              <a:rPr lang="en-GB" sz="2000" dirty="0">
                <a:latin typeface="Arial" pitchFamily="34" charset="0"/>
              </a:rPr>
              <a:t>Founded in 2004</a:t>
            </a:r>
          </a:p>
          <a:p>
            <a:pPr marL="285750" indent="-285750">
              <a:buFont typeface="Arial" panose="020B0604020202020204" pitchFamily="34" charset="0"/>
              <a:buChar char="•"/>
            </a:pPr>
            <a:r>
              <a:rPr lang="en-US" sz="2000" dirty="0">
                <a:latin typeface="Arial" pitchFamily="34" charset="0"/>
              </a:rPr>
              <a:t>Location and production in Munich</a:t>
            </a:r>
          </a:p>
          <a:p>
            <a:pPr marL="285750" indent="-285750">
              <a:buFont typeface="Arial" panose="020B0604020202020204" pitchFamily="34" charset="0"/>
              <a:buChar char="•"/>
            </a:pPr>
            <a:r>
              <a:rPr lang="en-GB" sz="2000" dirty="0">
                <a:latin typeface="Arial" pitchFamily="34" charset="0"/>
              </a:rPr>
              <a:t>Currently approx. 200 employees</a:t>
            </a:r>
          </a:p>
          <a:p>
            <a:pPr marL="285750" indent="-285750">
              <a:buFont typeface="Arial" panose="020B0604020202020204" pitchFamily="34" charset="0"/>
              <a:buChar char="•"/>
            </a:pPr>
            <a:r>
              <a:rPr lang="en-GB" sz="2000" dirty="0">
                <a:latin typeface="Arial" pitchFamily="34" charset="0"/>
              </a:rPr>
              <a:t>Agile Transformation started in 2015</a:t>
            </a:r>
          </a:p>
        </p:txBody>
      </p:sp>
      <p:sp>
        <p:nvSpPr>
          <p:cNvPr id="24" name="Fußzeilenplatzhalter 4">
            <a:extLst>
              <a:ext uri="{FF2B5EF4-FFF2-40B4-BE49-F238E27FC236}">
                <a16:creationId xmlns:a16="http://schemas.microsoft.com/office/drawing/2014/main" id="{5D4058AD-518B-4F75-909C-69E94EEAEB45}"/>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
        <p:nvSpPr>
          <p:cNvPr id="25" name="Rectangle 30">
            <a:extLst>
              <a:ext uri="{FF2B5EF4-FFF2-40B4-BE49-F238E27FC236}">
                <a16:creationId xmlns:a16="http://schemas.microsoft.com/office/drawing/2014/main" id="{373630BA-9B69-4BE2-89D2-E421C59054B9}"/>
              </a:ext>
            </a:extLst>
          </p:cNvPr>
          <p:cNvSpPr/>
          <p:nvPr/>
        </p:nvSpPr>
        <p:spPr>
          <a:xfrm>
            <a:off x="471121" y="1700807"/>
            <a:ext cx="5627298" cy="2592289"/>
          </a:xfrm>
          <a:prstGeom prst="rect">
            <a:avLst/>
          </a:prstGeom>
          <a:solidFill>
            <a:srgbClr val="1565C0">
              <a:lumMod val="20000"/>
              <a:lumOff val="80000"/>
              <a:alpha val="8000"/>
            </a:srgbClr>
          </a:solidFill>
          <a:ln w="63500" cap="flat" cmpd="sng" algn="ctr">
            <a:solidFill>
              <a:srgbClr val="1565C0"/>
            </a:solid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1E88E5"/>
              </a:solidFill>
              <a:effectLst/>
              <a:uLnTx/>
              <a:uFillTx/>
              <a:latin typeface="Source Sans Pro" charset="0"/>
              <a:ea typeface="Source Sans Pro" charset="0"/>
              <a:cs typeface="Source Sans Pro" charset="0"/>
            </a:endParaRPr>
          </a:p>
        </p:txBody>
      </p:sp>
    </p:spTree>
    <p:extLst>
      <p:ext uri="{BB962C8B-B14F-4D97-AF65-F5344CB8AC3E}">
        <p14:creationId xmlns:p14="http://schemas.microsoft.com/office/powerpoint/2010/main" val="290383109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GB"/>
              <a:t>Research Questions</a:t>
            </a:r>
            <a:endParaRPr lang="en-GB" dirty="0"/>
          </a:p>
        </p:txBody>
      </p:sp>
      <p:sp>
        <p:nvSpPr>
          <p:cNvPr id="4" name="Datumsplatzhalter 3"/>
          <p:cNvSpPr>
            <a:spLocks noGrp="1"/>
          </p:cNvSpPr>
          <p:nvPr>
            <p:ph type="dt" sz="half" idx="10"/>
          </p:nvPr>
        </p:nvSpPr>
        <p:spPr/>
        <p:txBody>
          <a:bodyPr/>
          <a:lstStyle/>
          <a:p>
            <a:pPr>
              <a:defRPr/>
            </a:pPr>
            <a:r>
              <a:rPr lang="en-GB"/>
              <a:t>© sebis</a:t>
            </a:r>
            <a:endParaRPr lang="en-GB" dirty="0"/>
          </a:p>
        </p:txBody>
      </p:sp>
      <p:sp>
        <p:nvSpPr>
          <p:cNvPr id="6" name="Foliennummernplatzhalter 5"/>
          <p:cNvSpPr>
            <a:spLocks noGrp="1"/>
          </p:cNvSpPr>
          <p:nvPr>
            <p:ph type="sldNum" sz="quarter" idx="12"/>
          </p:nvPr>
        </p:nvSpPr>
        <p:spPr/>
        <p:txBody>
          <a:bodyPr/>
          <a:lstStyle/>
          <a:p>
            <a:pPr>
              <a:defRPr/>
            </a:pPr>
            <a:fld id="{E201E5CB-5EE0-4EA4-87FF-7D8A79A61969}" type="slidenum">
              <a:rPr lang="en-GB" smtClean="0"/>
              <a:pPr>
                <a:defRPr/>
              </a:pPr>
              <a:t>9</a:t>
            </a:fld>
            <a:endParaRPr lang="en-GB" dirty="0"/>
          </a:p>
        </p:txBody>
      </p:sp>
      <p:grpSp>
        <p:nvGrpSpPr>
          <p:cNvPr id="7" name="Group 7"/>
          <p:cNvGrpSpPr/>
          <p:nvPr/>
        </p:nvGrpSpPr>
        <p:grpSpPr>
          <a:xfrm>
            <a:off x="2627376" y="875543"/>
            <a:ext cx="6819308" cy="1243844"/>
            <a:chOff x="517332" y="1736605"/>
            <a:chExt cx="4814495" cy="978136"/>
          </a:xfrm>
        </p:grpSpPr>
        <p:sp>
          <p:nvSpPr>
            <p:cNvPr id="8" name="Shape 1816"/>
            <p:cNvSpPr/>
            <p:nvPr/>
          </p:nvSpPr>
          <p:spPr>
            <a:xfrm>
              <a:off x="517332" y="1798795"/>
              <a:ext cx="4810656" cy="915946"/>
            </a:xfrm>
            <a:prstGeom prst="rect">
              <a:avLst/>
            </a:prstGeom>
            <a:solidFill>
              <a:schemeClr val="accent5">
                <a:lumMod val="75000"/>
              </a:scheme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9" name="Shape 1816"/>
            <p:cNvSpPr/>
            <p:nvPr/>
          </p:nvSpPr>
          <p:spPr>
            <a:xfrm>
              <a:off x="517332" y="1736605"/>
              <a:ext cx="4814495" cy="916713"/>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nvGrpSpPr>
            <p:cNvPr id="10" name="Group 6"/>
            <p:cNvGrpSpPr/>
            <p:nvPr/>
          </p:nvGrpSpPr>
          <p:grpSpPr>
            <a:xfrm>
              <a:off x="4606650" y="1736605"/>
              <a:ext cx="721338" cy="943729"/>
              <a:chOff x="4606650" y="1831046"/>
              <a:chExt cx="721338" cy="889596"/>
            </a:xfrm>
          </p:grpSpPr>
          <p:sp>
            <p:nvSpPr>
              <p:cNvPr id="12" name="Rectangle 5"/>
              <p:cNvSpPr/>
              <p:nvPr/>
            </p:nvSpPr>
            <p:spPr>
              <a:xfrm>
                <a:off x="4606650" y="1831046"/>
                <a:ext cx="721338" cy="889596"/>
              </a:xfrm>
              <a:prstGeom prst="rect">
                <a:avLst/>
              </a:prstGeom>
              <a:solidFill>
                <a:srgbClr val="00569B"/>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13" name="Rectangle 117"/>
              <p:cNvSpPr/>
              <p:nvPr/>
            </p:nvSpPr>
            <p:spPr>
              <a:xfrm>
                <a:off x="4641487" y="2063870"/>
                <a:ext cx="655501" cy="433619"/>
              </a:xfrm>
              <a:prstGeom prst="rect">
                <a:avLst/>
              </a:prstGeom>
            </p:spPr>
            <p:txBody>
              <a:bodyPr wrap="none" anchor="ctr">
                <a:spAutoFit/>
              </a:bodyPr>
              <a:lstStyle/>
              <a:p>
                <a:pPr marL="0" marR="0" lvl="0" indent="0" algn="ctr" defTabSz="950885" eaLnBrk="1" fontAlgn="auto" latinLnBrk="0" hangingPunct="1">
                  <a:lnSpc>
                    <a:spcPct val="100000"/>
                  </a:lnSpc>
                  <a:spcBef>
                    <a:spcPts val="0"/>
                  </a:spcBef>
                  <a:spcAft>
                    <a:spcPts val="0"/>
                  </a:spcAft>
                  <a:buClrTx/>
                  <a:buSzTx/>
                  <a:buFontTx/>
                  <a:buNone/>
                  <a:tabLst/>
                  <a:defRPr/>
                </a:pPr>
                <a:r>
                  <a:rPr lang="en-GB" sz="2461" b="1" kern="0">
                    <a:solidFill>
                      <a:srgbClr val="FFFFFF"/>
                    </a:solidFill>
                    <a:latin typeface="Source Sans Pro" charset="0"/>
                    <a:ea typeface="Source Sans Pro" charset="0"/>
                    <a:cs typeface="Source Sans Pro" charset="0"/>
                  </a:rPr>
                  <a:t>RQ</a:t>
                </a: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01</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sp>
          <p:nvSpPr>
            <p:cNvPr id="11" name="Rectangle 120"/>
            <p:cNvSpPr/>
            <p:nvPr/>
          </p:nvSpPr>
          <p:spPr>
            <a:xfrm>
              <a:off x="542776" y="1862806"/>
              <a:ext cx="4038428" cy="691323"/>
            </a:xfrm>
            <a:prstGeom prst="rect">
              <a:avLst/>
            </a:prstGeom>
          </p:spPr>
          <p:txBody>
            <a:bodyPr wrap="square" anchor="ctr">
              <a:spAutoFit/>
            </a:bodyPr>
            <a:lstStyle/>
            <a:p>
              <a:r>
                <a:rPr lang="en-GB" sz="2000" dirty="0"/>
                <a:t>What is the actual state regarding the large-scale agile transformation at PosterXXL?</a:t>
              </a:r>
            </a:p>
          </p:txBody>
        </p:sp>
      </p:grpSp>
      <p:grpSp>
        <p:nvGrpSpPr>
          <p:cNvPr id="15" name="Group 10"/>
          <p:cNvGrpSpPr/>
          <p:nvPr/>
        </p:nvGrpSpPr>
        <p:grpSpPr>
          <a:xfrm>
            <a:off x="2627376" y="2276281"/>
            <a:ext cx="6813870" cy="1238992"/>
            <a:chOff x="515878" y="4822740"/>
            <a:chExt cx="5285989" cy="972545"/>
          </a:xfrm>
        </p:grpSpPr>
        <p:sp>
          <p:nvSpPr>
            <p:cNvPr id="16" name="Shape 1816"/>
            <p:cNvSpPr/>
            <p:nvPr/>
          </p:nvSpPr>
          <p:spPr>
            <a:xfrm>
              <a:off x="515882" y="4884163"/>
              <a:ext cx="5266105" cy="911122"/>
            </a:xfrm>
            <a:prstGeom prst="rect">
              <a:avLst/>
            </a:prstGeom>
            <a:solidFill>
              <a:srgbClr val="1E88E5"/>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17" name="Shape 1816"/>
            <p:cNvSpPr/>
            <p:nvPr/>
          </p:nvSpPr>
          <p:spPr>
            <a:xfrm>
              <a:off x="515883" y="4822740"/>
              <a:ext cx="5285984" cy="911202"/>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18" name="Rectangle 143"/>
            <p:cNvSpPr/>
            <p:nvPr/>
          </p:nvSpPr>
          <p:spPr>
            <a:xfrm>
              <a:off x="515878" y="4893124"/>
              <a:ext cx="4490038" cy="797243"/>
            </a:xfrm>
            <a:prstGeom prst="rect">
              <a:avLst/>
            </a:prstGeom>
          </p:spPr>
          <p:txBody>
            <a:bodyPr wrap="square">
              <a:spAutoFit/>
            </a:bodyPr>
            <a:lstStyle/>
            <a:p>
              <a:pPr marL="0" marR="0" lvl="0" indent="0" defTabSz="950885" eaLnBrk="1" fontAlgn="auto" latinLnBrk="0" hangingPunct="1">
                <a:lnSpc>
                  <a:spcPct val="100000"/>
                </a:lnSpc>
                <a:spcBef>
                  <a:spcPts val="0"/>
                </a:spcBef>
                <a:spcAft>
                  <a:spcPts val="0"/>
                </a:spcAft>
                <a:buClrTx/>
                <a:buSzTx/>
                <a:buFontTx/>
                <a:buNone/>
                <a:tabLst/>
                <a:defRPr/>
              </a:pPr>
              <a:r>
                <a:rPr lang="en-GB" sz="2000" kern="0" dirty="0">
                  <a:latin typeface="Arial" charset="0"/>
                  <a:ea typeface="Arial" charset="0"/>
                  <a:cs typeface="Arial" charset="0"/>
                </a:rPr>
                <a:t>Which impact does the large-scale agile transformation at PosterXXL has on the organization?</a:t>
              </a:r>
            </a:p>
          </p:txBody>
        </p:sp>
        <p:grpSp>
          <p:nvGrpSpPr>
            <p:cNvPr id="19" name="Group 64"/>
            <p:cNvGrpSpPr/>
            <p:nvPr/>
          </p:nvGrpSpPr>
          <p:grpSpPr>
            <a:xfrm>
              <a:off x="5005919" y="4822740"/>
              <a:ext cx="791742" cy="972545"/>
              <a:chOff x="5005919" y="1831046"/>
              <a:chExt cx="791742" cy="916759"/>
            </a:xfrm>
          </p:grpSpPr>
          <p:sp>
            <p:nvSpPr>
              <p:cNvPr id="20" name="Rectangle 67"/>
              <p:cNvSpPr/>
              <p:nvPr/>
            </p:nvSpPr>
            <p:spPr>
              <a:xfrm>
                <a:off x="5005919" y="1831046"/>
                <a:ext cx="791739" cy="916759"/>
              </a:xfrm>
              <a:prstGeom prst="rect">
                <a:avLst/>
              </a:prstGeom>
              <a:solidFill>
                <a:srgbClr val="1E88E5"/>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21" name="Rectangle 68"/>
              <p:cNvSpPr/>
              <p:nvPr/>
            </p:nvSpPr>
            <p:spPr>
              <a:xfrm>
                <a:off x="5039948" y="2115164"/>
                <a:ext cx="757713" cy="348523"/>
              </a:xfrm>
              <a:prstGeom prst="rect">
                <a:avLst/>
              </a:prstGeom>
            </p:spPr>
            <p:txBody>
              <a:bodyPr wrap="square" anchor="ctr">
                <a:spAutoFit/>
              </a:bodyPr>
              <a:lstStyle/>
              <a:p>
                <a:pPr marL="0" marR="0" lvl="0" indent="0" algn="ctr" defTabSz="950885" eaLnBrk="1" fontAlgn="auto" latinLnBrk="0" hangingPunct="1">
                  <a:lnSpc>
                    <a:spcPct val="100000"/>
                  </a:lnSpc>
                  <a:spcBef>
                    <a:spcPts val="0"/>
                  </a:spcBef>
                  <a:spcAft>
                    <a:spcPts val="0"/>
                  </a:spcAft>
                  <a:buClrTx/>
                  <a:buSzTx/>
                  <a:buFontTx/>
                  <a:buNone/>
                  <a:tabLst/>
                  <a:defRPr/>
                </a:pPr>
                <a:r>
                  <a:rPr lang="en-GB" sz="2461" b="1" kern="0" noProof="0" dirty="0">
                    <a:solidFill>
                      <a:srgbClr val="FFFFFF"/>
                    </a:solidFill>
                    <a:latin typeface="Source Sans Pro" charset="0"/>
                    <a:ea typeface="Source Sans Pro" charset="0"/>
                    <a:cs typeface="Source Sans Pro" charset="0"/>
                  </a:rPr>
                  <a:t>RQ02</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grpSp>
      <p:grpSp>
        <p:nvGrpSpPr>
          <p:cNvPr id="22" name="Group 11"/>
          <p:cNvGrpSpPr/>
          <p:nvPr/>
        </p:nvGrpSpPr>
        <p:grpSpPr>
          <a:xfrm>
            <a:off x="2616474" y="3699396"/>
            <a:ext cx="6835674" cy="1244377"/>
            <a:chOff x="6449277" y="4822741"/>
            <a:chExt cx="5284822" cy="973308"/>
          </a:xfrm>
        </p:grpSpPr>
        <p:sp>
          <p:nvSpPr>
            <p:cNvPr id="23" name="Shape 1816"/>
            <p:cNvSpPr/>
            <p:nvPr/>
          </p:nvSpPr>
          <p:spPr>
            <a:xfrm>
              <a:off x="6449277" y="4902025"/>
              <a:ext cx="5187205" cy="894024"/>
            </a:xfrm>
            <a:prstGeom prst="rect">
              <a:avLst/>
            </a:prstGeom>
            <a:solidFill>
              <a:srgbClr val="2196F3"/>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4" name="Shape 1816"/>
            <p:cNvSpPr/>
            <p:nvPr/>
          </p:nvSpPr>
          <p:spPr>
            <a:xfrm>
              <a:off x="6449277" y="4839055"/>
              <a:ext cx="5171571" cy="883151"/>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25" name="Rectangle 51"/>
            <p:cNvSpPr/>
            <p:nvPr/>
          </p:nvSpPr>
          <p:spPr>
            <a:xfrm>
              <a:off x="6464535" y="4919233"/>
              <a:ext cx="4451788" cy="748112"/>
            </a:xfrm>
            <a:prstGeom prst="rect">
              <a:avLst/>
            </a:prstGeom>
          </p:spPr>
          <p:txBody>
            <a:bodyPr wrap="square">
              <a:spAutoFit/>
            </a:bodyPr>
            <a:lstStyle/>
            <a:p>
              <a:pPr marL="0" marR="0" lvl="0" indent="0" defTabSz="950885" eaLnBrk="1" fontAlgn="auto" latinLnBrk="0" hangingPunct="1">
                <a:lnSpc>
                  <a:spcPct val="100000"/>
                </a:lnSpc>
                <a:spcBef>
                  <a:spcPts val="0"/>
                </a:spcBef>
                <a:spcAft>
                  <a:spcPts val="0"/>
                </a:spcAft>
                <a:buClrTx/>
                <a:buSzTx/>
                <a:buFontTx/>
                <a:buNone/>
                <a:tabLst/>
                <a:defRPr/>
              </a:pPr>
              <a:r>
                <a:rPr lang="en-GB" sz="2000" kern="0" dirty="0">
                  <a:latin typeface="Arial" charset="0"/>
                  <a:ea typeface="Arial" charset="0"/>
                  <a:cs typeface="Arial" charset="0"/>
                </a:rPr>
                <a:t>What are success factors and barriers of the large-scale agile transformation at PosterXXL?</a:t>
              </a:r>
            </a:p>
          </p:txBody>
        </p:sp>
        <p:grpSp>
          <p:nvGrpSpPr>
            <p:cNvPr id="26" name="Group 78"/>
            <p:cNvGrpSpPr/>
            <p:nvPr/>
          </p:nvGrpSpPr>
          <p:grpSpPr>
            <a:xfrm>
              <a:off x="10944188" y="4822741"/>
              <a:ext cx="789911" cy="973308"/>
              <a:chOff x="5109199" y="1831046"/>
              <a:chExt cx="789911" cy="917478"/>
            </a:xfrm>
          </p:grpSpPr>
          <p:sp>
            <p:nvSpPr>
              <p:cNvPr id="27" name="Rectangle 79"/>
              <p:cNvSpPr/>
              <p:nvPr/>
            </p:nvSpPr>
            <p:spPr>
              <a:xfrm>
                <a:off x="5109199" y="1831046"/>
                <a:ext cx="789911" cy="917478"/>
              </a:xfrm>
              <a:prstGeom prst="rect">
                <a:avLst/>
              </a:prstGeom>
              <a:solidFill>
                <a:srgbClr val="2196F3"/>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28" name="Rectangle 80"/>
              <p:cNvSpPr/>
              <p:nvPr/>
            </p:nvSpPr>
            <p:spPr>
              <a:xfrm>
                <a:off x="5165663" y="2058395"/>
                <a:ext cx="717813" cy="469239"/>
              </a:xfrm>
              <a:prstGeom prst="rect">
                <a:avLst/>
              </a:prstGeom>
            </p:spPr>
            <p:txBody>
              <a:bodyPr wrap="none" anchor="ctr">
                <a:spAutoFit/>
              </a:bodyPr>
              <a:lstStyle/>
              <a:p>
                <a:pPr marL="0" marR="0" lvl="0" indent="0" algn="r" defTabSz="950885" eaLnBrk="1" fontAlgn="auto" latinLnBrk="0" hangingPunct="1">
                  <a:lnSpc>
                    <a:spcPct val="100000"/>
                  </a:lnSpc>
                  <a:spcBef>
                    <a:spcPts val="0"/>
                  </a:spcBef>
                  <a:spcAft>
                    <a:spcPts val="0"/>
                  </a:spcAft>
                  <a:buClrTx/>
                  <a:buSzTx/>
                  <a:buFontTx/>
                  <a:buNone/>
                  <a:tabLst/>
                  <a:defRPr/>
                </a:pP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RQ03</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grpSp>
      <p:grpSp>
        <p:nvGrpSpPr>
          <p:cNvPr id="29" name="Group 11">
            <a:extLst>
              <a:ext uri="{FF2B5EF4-FFF2-40B4-BE49-F238E27FC236}">
                <a16:creationId xmlns:a16="http://schemas.microsoft.com/office/drawing/2014/main" id="{BED218EB-EF66-4044-99DA-8295F8CE145B}"/>
              </a:ext>
            </a:extLst>
          </p:cNvPr>
          <p:cNvGrpSpPr/>
          <p:nvPr/>
        </p:nvGrpSpPr>
        <p:grpSpPr>
          <a:xfrm>
            <a:off x="2605572" y="5196612"/>
            <a:ext cx="6835674" cy="1244377"/>
            <a:chOff x="6449277" y="4822741"/>
            <a:chExt cx="5284822" cy="973308"/>
          </a:xfrm>
        </p:grpSpPr>
        <p:sp>
          <p:nvSpPr>
            <p:cNvPr id="30" name="Shape 1816">
              <a:extLst>
                <a:ext uri="{FF2B5EF4-FFF2-40B4-BE49-F238E27FC236}">
                  <a16:creationId xmlns:a16="http://schemas.microsoft.com/office/drawing/2014/main" id="{F6DED9A5-F8FC-F243-8E57-7B582A2AED24}"/>
                </a:ext>
              </a:extLst>
            </p:cNvPr>
            <p:cNvSpPr/>
            <p:nvPr/>
          </p:nvSpPr>
          <p:spPr>
            <a:xfrm>
              <a:off x="6449277" y="4902025"/>
              <a:ext cx="5187205" cy="894024"/>
            </a:xfrm>
            <a:prstGeom prst="rect">
              <a:avLst/>
            </a:prstGeom>
            <a:solidFill>
              <a:srgbClr val="41BEFF"/>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31" name="Shape 1816">
              <a:extLst>
                <a:ext uri="{FF2B5EF4-FFF2-40B4-BE49-F238E27FC236}">
                  <a16:creationId xmlns:a16="http://schemas.microsoft.com/office/drawing/2014/main" id="{6685F081-3497-F64D-86E8-C2858F7E3233}"/>
                </a:ext>
              </a:extLst>
            </p:cNvPr>
            <p:cNvSpPr/>
            <p:nvPr/>
          </p:nvSpPr>
          <p:spPr>
            <a:xfrm>
              <a:off x="6449277" y="4839055"/>
              <a:ext cx="5171571" cy="910419"/>
            </a:xfrm>
            <a:prstGeom prst="rect">
              <a:avLst/>
            </a:prstGeom>
            <a:solidFill>
              <a:srgbClr val="FFFFFF">
                <a:lumMod val="95000"/>
              </a:srgbClr>
            </a:solidFill>
            <a:ln w="12700" cap="flat">
              <a:noFill/>
              <a:miter lim="400000"/>
            </a:ln>
            <a:effectLst/>
          </p:spPr>
          <p:txBody>
            <a:bodyPr wrap="square" lIns="0" tIns="0" rIns="0" bIns="0" numCol="1" anchor="ctr">
              <a:noAutofit/>
            </a:bodyPr>
            <a:lstStyle/>
            <a:p>
              <a:pPr marL="0" marR="0" lvl="0" indent="0" algn="ctr" defTabSz="950885" eaLnBrk="1" fontAlgn="auto" latinLnBrk="0" hangingPunct="1">
                <a:lnSpc>
                  <a:spcPct val="100000"/>
                </a:lnSpc>
                <a:spcBef>
                  <a:spcPts val="0"/>
                </a:spcBef>
                <a:spcAft>
                  <a:spcPts val="0"/>
                </a:spcAft>
                <a:buClrTx/>
                <a:buSzTx/>
                <a:buFontTx/>
                <a:buNone/>
                <a:tabLst/>
                <a:defRPr sz="3200">
                  <a:solidFill>
                    <a:srgbClr val="FFFFFF"/>
                  </a:solidFill>
                </a:defRPr>
              </a:pPr>
              <a:endParaRPr kumimoji="0" lang="en-GB" sz="3938" b="0"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sp>
          <p:nvSpPr>
            <p:cNvPr id="32" name="Rectangle 51">
              <a:extLst>
                <a:ext uri="{FF2B5EF4-FFF2-40B4-BE49-F238E27FC236}">
                  <a16:creationId xmlns:a16="http://schemas.microsoft.com/office/drawing/2014/main" id="{4CFEBA53-F4E8-9A43-961D-5732ED93DDC6}"/>
                </a:ext>
              </a:extLst>
            </p:cNvPr>
            <p:cNvSpPr/>
            <p:nvPr/>
          </p:nvSpPr>
          <p:spPr>
            <a:xfrm>
              <a:off x="6464535" y="4919233"/>
              <a:ext cx="4451788" cy="699774"/>
            </a:xfrm>
            <a:prstGeom prst="rect">
              <a:avLst/>
            </a:prstGeom>
          </p:spPr>
          <p:txBody>
            <a:bodyPr wrap="square">
              <a:spAutoFit/>
            </a:bodyPr>
            <a:lstStyle/>
            <a:p>
              <a:pPr marL="0" marR="0" lvl="0" indent="0" defTabSz="950885" eaLnBrk="1" fontAlgn="auto" latinLnBrk="0" hangingPunct="1">
                <a:lnSpc>
                  <a:spcPct val="100000"/>
                </a:lnSpc>
                <a:spcBef>
                  <a:spcPts val="0"/>
                </a:spcBef>
                <a:spcAft>
                  <a:spcPts val="0"/>
                </a:spcAft>
                <a:buClrTx/>
                <a:buSzTx/>
                <a:buFontTx/>
                <a:buNone/>
                <a:tabLst/>
                <a:defRPr/>
              </a:pPr>
              <a:r>
                <a:rPr lang="en-GB" sz="2000" kern="0" dirty="0">
                  <a:latin typeface="Arial" charset="0"/>
                  <a:ea typeface="Arial" charset="0"/>
                  <a:cs typeface="Arial" charset="0"/>
                </a:rPr>
                <a:t>What are the lessons learned of the large-scale agile transformation at PosterXXL?</a:t>
              </a:r>
            </a:p>
          </p:txBody>
        </p:sp>
        <p:grpSp>
          <p:nvGrpSpPr>
            <p:cNvPr id="33" name="Group 78">
              <a:extLst>
                <a:ext uri="{FF2B5EF4-FFF2-40B4-BE49-F238E27FC236}">
                  <a16:creationId xmlns:a16="http://schemas.microsoft.com/office/drawing/2014/main" id="{88BE512F-100C-3440-B4B1-6358D1DCC790}"/>
                </a:ext>
              </a:extLst>
            </p:cNvPr>
            <p:cNvGrpSpPr/>
            <p:nvPr/>
          </p:nvGrpSpPr>
          <p:grpSpPr>
            <a:xfrm>
              <a:off x="10944188" y="4822741"/>
              <a:ext cx="789911" cy="973308"/>
              <a:chOff x="5109199" y="1831046"/>
              <a:chExt cx="789911" cy="917478"/>
            </a:xfrm>
          </p:grpSpPr>
          <p:sp>
            <p:nvSpPr>
              <p:cNvPr id="34" name="Rectangle 79">
                <a:extLst>
                  <a:ext uri="{FF2B5EF4-FFF2-40B4-BE49-F238E27FC236}">
                    <a16:creationId xmlns:a16="http://schemas.microsoft.com/office/drawing/2014/main" id="{4480DFD3-8AE7-CD41-8EAD-24DBB661A8CF}"/>
                  </a:ext>
                </a:extLst>
              </p:cNvPr>
              <p:cNvSpPr/>
              <p:nvPr/>
            </p:nvSpPr>
            <p:spPr>
              <a:xfrm>
                <a:off x="5109199" y="1831046"/>
                <a:ext cx="789911" cy="917478"/>
              </a:xfrm>
              <a:prstGeom prst="rect">
                <a:avLst/>
              </a:prstGeom>
              <a:solidFill>
                <a:srgbClr val="41BEFF"/>
              </a:solidFill>
              <a:ln w="12700" cap="flat" cmpd="sng" algn="ctr">
                <a:noFill/>
                <a:prstDash val="solid"/>
                <a:miter lim="800000"/>
              </a:ln>
              <a:effectLst/>
            </p:spPr>
            <p:txBody>
              <a:bodyPr rtlCol="0" anchor="ctr"/>
              <a:lstStyle/>
              <a:p>
                <a:pPr marL="0" marR="0" lvl="0" indent="0" algn="ctr" defTabSz="950885" eaLnBrk="1" fontAlgn="auto" latinLnBrk="0" hangingPunct="1">
                  <a:lnSpc>
                    <a:spcPct val="100000"/>
                  </a:lnSpc>
                  <a:spcBef>
                    <a:spcPts val="0"/>
                  </a:spcBef>
                  <a:spcAft>
                    <a:spcPts val="0"/>
                  </a:spcAft>
                  <a:buClrTx/>
                  <a:buSzTx/>
                  <a:buFontTx/>
                  <a:buNone/>
                  <a:tabLst/>
                  <a:defRPr/>
                </a:pPr>
                <a:endParaRPr kumimoji="0" lang="en-GB" sz="1727" b="0" i="0" u="none" strike="noStrike" kern="0" cap="none" spc="0" normalizeH="0" baseline="0" noProof="0" dirty="0">
                  <a:ln>
                    <a:noFill/>
                  </a:ln>
                  <a:solidFill>
                    <a:srgbClr val="FFFFFF"/>
                  </a:solidFill>
                  <a:effectLst/>
                  <a:uLnTx/>
                  <a:uFillTx/>
                  <a:latin typeface="Calibri" panose="020F0502020204030204"/>
                  <a:ea typeface=""/>
                  <a:cs typeface=""/>
                </a:endParaRPr>
              </a:p>
            </p:txBody>
          </p:sp>
          <p:sp>
            <p:nvSpPr>
              <p:cNvPr id="35" name="Rectangle 80">
                <a:extLst>
                  <a:ext uri="{FF2B5EF4-FFF2-40B4-BE49-F238E27FC236}">
                    <a16:creationId xmlns:a16="http://schemas.microsoft.com/office/drawing/2014/main" id="{BF62F215-19D0-6341-AEA9-F096F59680DE}"/>
                  </a:ext>
                </a:extLst>
              </p:cNvPr>
              <p:cNvSpPr/>
              <p:nvPr/>
            </p:nvSpPr>
            <p:spPr>
              <a:xfrm>
                <a:off x="5165663" y="2073556"/>
                <a:ext cx="717813" cy="438919"/>
              </a:xfrm>
              <a:prstGeom prst="rect">
                <a:avLst/>
              </a:prstGeom>
            </p:spPr>
            <p:txBody>
              <a:bodyPr wrap="none" anchor="ctr">
                <a:spAutoFit/>
              </a:bodyPr>
              <a:lstStyle/>
              <a:p>
                <a:pPr marL="0" marR="0" lvl="0" indent="0" algn="r" defTabSz="950885" eaLnBrk="1" fontAlgn="auto" latinLnBrk="0" hangingPunct="1">
                  <a:lnSpc>
                    <a:spcPct val="100000"/>
                  </a:lnSpc>
                  <a:spcBef>
                    <a:spcPts val="0"/>
                  </a:spcBef>
                  <a:spcAft>
                    <a:spcPts val="0"/>
                  </a:spcAft>
                  <a:buClrTx/>
                  <a:buSzTx/>
                  <a:buFontTx/>
                  <a:buNone/>
                  <a:tabLst/>
                  <a:defRPr/>
                </a:pPr>
                <a:r>
                  <a:rPr kumimoji="0" lang="en-GB" sz="2461" b="1" i="0" u="none" strike="noStrike" kern="0" cap="none" spc="0" normalizeH="0" baseline="0" noProof="0">
                    <a:ln>
                      <a:noFill/>
                    </a:ln>
                    <a:solidFill>
                      <a:srgbClr val="FFFFFF"/>
                    </a:solidFill>
                    <a:effectLst/>
                    <a:uLnTx/>
                    <a:uFillTx/>
                    <a:latin typeface="Source Sans Pro" charset="0"/>
                    <a:ea typeface="Source Sans Pro" charset="0"/>
                    <a:cs typeface="Source Sans Pro" charset="0"/>
                  </a:rPr>
                  <a:t>RQ04</a:t>
                </a:r>
                <a:endParaRPr kumimoji="0" lang="en-GB" sz="2953" b="1" i="0" u="none" strike="noStrike" kern="0" cap="none" spc="0" normalizeH="0" baseline="0" noProof="0" dirty="0">
                  <a:ln>
                    <a:noFill/>
                  </a:ln>
                  <a:solidFill>
                    <a:srgbClr val="FFFFFF"/>
                  </a:solidFill>
                  <a:effectLst/>
                  <a:uLnTx/>
                  <a:uFillTx/>
                  <a:latin typeface="Source Sans Pro" charset="0"/>
                  <a:ea typeface="Source Sans Pro" charset="0"/>
                  <a:cs typeface="Source Sans Pro" charset="0"/>
                </a:endParaRPr>
              </a:p>
            </p:txBody>
          </p:sp>
        </p:grpSp>
      </p:grpSp>
      <p:sp>
        <p:nvSpPr>
          <p:cNvPr id="37" name="Fußzeilenplatzhalter 4">
            <a:extLst>
              <a:ext uri="{FF2B5EF4-FFF2-40B4-BE49-F238E27FC236}">
                <a16:creationId xmlns:a16="http://schemas.microsoft.com/office/drawing/2014/main" id="{FBE8AE6B-B90F-42DD-8604-BF2EBB6DD2F4}"/>
              </a:ext>
            </a:extLst>
          </p:cNvPr>
          <p:cNvSpPr>
            <a:spLocks noGrp="1"/>
          </p:cNvSpPr>
          <p:nvPr>
            <p:ph type="ftr" sz="quarter" idx="11"/>
          </p:nvPr>
        </p:nvSpPr>
        <p:spPr>
          <a:xfrm>
            <a:off x="332903" y="6569076"/>
            <a:ext cx="5761567" cy="288925"/>
          </a:xfrm>
        </p:spPr>
        <p:txBody>
          <a:bodyPr/>
          <a:lstStyle/>
          <a:p>
            <a:pPr>
              <a:defRPr/>
            </a:pPr>
            <a:r>
              <a:rPr lang="en-GB" dirty="0"/>
              <a:t>02122019 Uluer Kick-Off Bachelor's Thesis</a:t>
            </a:r>
          </a:p>
        </p:txBody>
      </p:sp>
    </p:spTree>
    <p:extLst>
      <p:ext uri="{BB962C8B-B14F-4D97-AF65-F5344CB8AC3E}">
        <p14:creationId xmlns:p14="http://schemas.microsoft.com/office/powerpoint/2010/main" val="6044100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3 Matthes English Master Slide Deck (wide).potx" id="{91040FA8-FD49-4102-AC41-84BC0B08C488}" vid="{045BDA8C-0E4E-43FE-921F-341BE0C2864F}"/>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0</TotalTime>
  <Words>2094</Words>
  <Application>Microsoft Office PowerPoint</Application>
  <PresentationFormat>Breitbild</PresentationFormat>
  <Paragraphs>340</Paragraphs>
  <Slides>23</Slides>
  <Notes>17</Notes>
  <HiddenSlides>0</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23</vt:i4>
      </vt:variant>
    </vt:vector>
  </HeadingPairs>
  <TitlesOfParts>
    <vt:vector size="34" baseType="lpstr">
      <vt:lpstr>MS Gothic</vt:lpstr>
      <vt:lpstr>Arial</vt:lpstr>
      <vt:lpstr>Arial Unicode MS</vt:lpstr>
      <vt:lpstr>Calibri</vt:lpstr>
      <vt:lpstr>Helvetica Neue</vt:lpstr>
      <vt:lpstr>Source Sans Pro</vt:lpstr>
      <vt:lpstr>Source Sans Pro Bold</vt:lpstr>
      <vt:lpstr>Source Sans Pro Regular</vt:lpstr>
      <vt:lpstr>TUM Neue Helvetica 75 Bold</vt:lpstr>
      <vt:lpstr>Wingdings</vt:lpstr>
      <vt:lpstr>Slides sebis 2013 2</vt:lpstr>
      <vt:lpstr> An Empirical Study of a Large-Scale Agile Transformation of an Online Retailer</vt:lpstr>
      <vt:lpstr>Agenda</vt:lpstr>
      <vt:lpstr>Motivation</vt:lpstr>
      <vt:lpstr>Motivation</vt:lpstr>
      <vt:lpstr>Motivation</vt:lpstr>
      <vt:lpstr>Definition of Large-Scale Agile Transformation</vt:lpstr>
      <vt:lpstr>Research on Large-Scale Agile Transformations</vt:lpstr>
      <vt:lpstr>Industry partner</vt:lpstr>
      <vt:lpstr>Research Questions</vt:lpstr>
      <vt:lpstr>Research Question 1</vt:lpstr>
      <vt:lpstr>Research Question 1</vt:lpstr>
      <vt:lpstr>Research Question 2</vt:lpstr>
      <vt:lpstr>Research Question 3&amp;4</vt:lpstr>
      <vt:lpstr>Initial findings</vt:lpstr>
      <vt:lpstr>Initial findings</vt:lpstr>
      <vt:lpstr>Timeline</vt:lpstr>
      <vt:lpstr>Interviews</vt:lpstr>
      <vt:lpstr>References</vt:lpstr>
      <vt:lpstr>References</vt:lpstr>
      <vt:lpstr>References</vt:lpstr>
      <vt:lpstr>PowerPoint-Präsentation</vt:lpstr>
      <vt:lpstr>BACKUP SLIDES</vt:lpstr>
      <vt:lpstr>Research Approach - Interviews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Copyright sebis</dc:description>
  <cp:lastModifiedBy/>
  <cp:revision>1</cp:revision>
  <dcterms:created xsi:type="dcterms:W3CDTF">2018-10-29T10:15:19Z</dcterms:created>
  <dcterms:modified xsi:type="dcterms:W3CDTF">2020-03-16T17:08:44Z</dcterms:modified>
</cp:coreProperties>
</file>